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2" r:id="rId2"/>
    <p:sldId id="271" r:id="rId3"/>
    <p:sldId id="265" r:id="rId4"/>
    <p:sldId id="266" r:id="rId5"/>
    <p:sldId id="274" r:id="rId6"/>
    <p:sldId id="267" r:id="rId7"/>
    <p:sldId id="268" r:id="rId8"/>
    <p:sldId id="269" r:id="rId9"/>
    <p:sldId id="270" r:id="rId10"/>
    <p:sldId id="262" r:id="rId11"/>
    <p:sldId id="263" r:id="rId12"/>
    <p:sldId id="264" r:id="rId13"/>
    <p:sldId id="257" r:id="rId14"/>
    <p:sldId id="276" r:id="rId15"/>
    <p:sldId id="258" r:id="rId16"/>
    <p:sldId id="259" r:id="rId17"/>
    <p:sldId id="256" r:id="rId18"/>
    <p:sldId id="280" r:id="rId19"/>
    <p:sldId id="281" r:id="rId20"/>
    <p:sldId id="260" r:id="rId21"/>
    <p:sldId id="261" r:id="rId22"/>
    <p:sldId id="283" r:id="rId23"/>
    <p:sldId id="285" r:id="rId24"/>
    <p:sldId id="284" r:id="rId25"/>
    <p:sldId id="282" r:id="rId26"/>
    <p:sldId id="275" r:id="rId27"/>
    <p:sldId id="277" r:id="rId28"/>
    <p:sldId id="278" r:id="rId29"/>
    <p:sldId id="279"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4DDD4-CF5C-4868-A14F-9AB9475B2AC0}" type="datetimeFigureOut">
              <a:rPr lang="es-ES" smtClean="0"/>
              <a:t>16/07/2021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25E58-BEBF-4231-875F-61F2BD3777FA}" type="slidenum">
              <a:rPr lang="es-ES" smtClean="0"/>
              <a:t>‹Nº›</a:t>
            </a:fld>
            <a:endParaRPr lang="es-ES"/>
          </a:p>
        </p:txBody>
      </p:sp>
    </p:spTree>
    <p:extLst>
      <p:ext uri="{BB962C8B-B14F-4D97-AF65-F5344CB8AC3E}">
        <p14:creationId xmlns:p14="http://schemas.microsoft.com/office/powerpoint/2010/main" val="48992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25E58-BEBF-4231-875F-61F2BD3777FA}" type="slidenum">
              <a:rPr lang="es-ES" smtClean="0"/>
              <a:t>9</a:t>
            </a:fld>
            <a:endParaRPr lang="es-ES"/>
          </a:p>
        </p:txBody>
      </p:sp>
    </p:spTree>
    <p:extLst>
      <p:ext uri="{BB962C8B-B14F-4D97-AF65-F5344CB8AC3E}">
        <p14:creationId xmlns:p14="http://schemas.microsoft.com/office/powerpoint/2010/main" val="22459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E6FF2CE2-89CF-4529-868E-632076040A3E}" type="datetimeFigureOut">
              <a:rPr lang="es-ES" smtClean="0"/>
              <a:t>16/07/2021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340037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6FF2CE2-89CF-4529-868E-632076040A3E}" type="datetimeFigureOut">
              <a:rPr lang="es-ES" smtClean="0"/>
              <a:t>16/07/2021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21707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6FF2CE2-89CF-4529-868E-632076040A3E}" type="datetimeFigureOut">
              <a:rPr lang="es-ES" smtClean="0"/>
              <a:t>16/07/2021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273801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2027" y="504886"/>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userDrawn="1"/>
        </p:nvGrpSpPr>
        <p:grpSpPr>
          <a:xfrm>
            <a:off x="267789" y="259891"/>
            <a:ext cx="1166656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0907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6FF2CE2-89CF-4529-868E-632076040A3E}" type="datetimeFigureOut">
              <a:rPr lang="es-ES" smtClean="0"/>
              <a:t>16/07/2021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332242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6FF2CE2-89CF-4529-868E-632076040A3E}" type="datetimeFigureOut">
              <a:rPr lang="es-ES" smtClean="0"/>
              <a:t>16/07/2021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250425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6FF2CE2-89CF-4529-868E-632076040A3E}" type="datetimeFigureOut">
              <a:rPr lang="es-ES" smtClean="0"/>
              <a:t>16/07/2021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149817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6FF2CE2-89CF-4529-868E-632076040A3E}" type="datetimeFigureOut">
              <a:rPr lang="es-ES" smtClean="0"/>
              <a:t>16/07/2021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189329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6FF2CE2-89CF-4529-868E-632076040A3E}" type="datetimeFigureOut">
              <a:rPr lang="es-ES" smtClean="0"/>
              <a:t>16/07/2021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282997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FF2CE2-89CF-4529-868E-632076040A3E}" type="datetimeFigureOut">
              <a:rPr lang="es-ES" smtClean="0"/>
              <a:t>16/07/2021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139549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6FF2CE2-89CF-4529-868E-632076040A3E}" type="datetimeFigureOut">
              <a:rPr lang="es-ES" smtClean="0"/>
              <a:t>16/07/2021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220209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6FF2CE2-89CF-4529-868E-632076040A3E}" type="datetimeFigureOut">
              <a:rPr lang="es-ES" smtClean="0"/>
              <a:t>16/07/2021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08C8C65-FE11-432E-981D-D0F11A7B1C80}" type="slidenum">
              <a:rPr lang="es-ES" smtClean="0"/>
              <a:t>‹Nº›</a:t>
            </a:fld>
            <a:endParaRPr lang="es-ES"/>
          </a:p>
        </p:txBody>
      </p:sp>
    </p:spTree>
    <p:extLst>
      <p:ext uri="{BB962C8B-B14F-4D97-AF65-F5344CB8AC3E}">
        <p14:creationId xmlns:p14="http://schemas.microsoft.com/office/powerpoint/2010/main" val="408566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F2CE2-89CF-4529-868E-632076040A3E}" type="datetimeFigureOut">
              <a:rPr lang="es-ES" smtClean="0"/>
              <a:t>16/07/2021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C8C65-FE11-432E-981D-D0F11A7B1C80}" type="slidenum">
              <a:rPr lang="es-ES" smtClean="0"/>
              <a:t>‹Nº›</a:t>
            </a:fld>
            <a:endParaRPr lang="es-ES"/>
          </a:p>
        </p:txBody>
      </p:sp>
    </p:spTree>
    <p:extLst>
      <p:ext uri="{BB962C8B-B14F-4D97-AF65-F5344CB8AC3E}">
        <p14:creationId xmlns:p14="http://schemas.microsoft.com/office/powerpoint/2010/main" val="315912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2.jpg"/><Relationship Id="rId2"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2.jpg"/><Relationship Id="rId2" Type="http://schemas.openxmlformats.org/officeDocument/2006/relationships/slide" Target="slid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23735" t="25979" r="37012" b="13946"/>
          <a:stretch/>
        </p:blipFill>
        <p:spPr>
          <a:xfrm>
            <a:off x="119063" y="546100"/>
            <a:ext cx="5421312" cy="5475288"/>
          </a:xfrm>
          <a:prstGeom prst="rect">
            <a:avLst/>
          </a:prstGeom>
          <a:ln>
            <a:noFill/>
          </a:ln>
          <a:effectLst>
            <a:outerShdw blurRad="190500" algn="tl" rotWithShape="0">
              <a:srgbClr val="000000">
                <a:alpha val="70000"/>
              </a:srgbClr>
            </a:outerShdw>
          </a:effectLst>
        </p:spPr>
      </p:pic>
      <p:sp>
        <p:nvSpPr>
          <p:cNvPr id="3075" name="CuadroTexto 10"/>
          <p:cNvSpPr txBox="1">
            <a:spLocks noChangeArrowheads="1"/>
          </p:cNvSpPr>
          <p:nvPr/>
        </p:nvSpPr>
        <p:spPr bwMode="auto">
          <a:xfrm>
            <a:off x="6024078" y="1416926"/>
            <a:ext cx="58324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ES" altLang="es-ES" sz="4000" dirty="0">
                <a:latin typeface="Arial Narrow" panose="020B0606020202030204" pitchFamily="34" charset="0"/>
              </a:rPr>
              <a:t>“El desarrollo local lo tiene que protagonizar, lo tiene que dirigir, lo tiene que planificar, lo tiene que diseñar y lo tiene que controlar el gobierno del municipio”</a:t>
            </a:r>
          </a:p>
        </p:txBody>
      </p:sp>
      <p:pic>
        <p:nvPicPr>
          <p:cNvPr id="13" name="Imagen 12"/>
          <p:cNvPicPr>
            <a:picLocks noChangeAspect="1"/>
          </p:cNvPicPr>
          <p:nvPr/>
        </p:nvPicPr>
        <p:blipFill rotWithShape="1">
          <a:blip r:embed="rId3"/>
          <a:srcRect l="25351" t="27792" r="35067" b="49975"/>
          <a:stretch/>
        </p:blipFill>
        <p:spPr>
          <a:xfrm>
            <a:off x="6684066" y="0"/>
            <a:ext cx="4512501" cy="1152128"/>
          </a:xfrm>
          <a:prstGeom prst="rect">
            <a:avLst/>
          </a:prstGeom>
          <a:ln>
            <a:noFill/>
          </a:ln>
          <a:effectLst>
            <a:softEdge rad="112500"/>
          </a:effectLst>
        </p:spPr>
      </p:pic>
      <p:sp>
        <p:nvSpPr>
          <p:cNvPr id="3077" name="CuadroTexto 13"/>
          <p:cNvSpPr txBox="1">
            <a:spLocks noChangeArrowheads="1"/>
          </p:cNvSpPr>
          <p:nvPr/>
        </p:nvSpPr>
        <p:spPr bwMode="auto">
          <a:xfrm>
            <a:off x="9538022" y="5034899"/>
            <a:ext cx="2808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dirty="0">
                <a:latin typeface="Arial Narrow" panose="020B0606020202030204" pitchFamily="34" charset="0"/>
              </a:rPr>
              <a:t>11 y 12 de abril 2019</a:t>
            </a:r>
          </a:p>
        </p:txBody>
      </p:sp>
      <p:sp>
        <p:nvSpPr>
          <p:cNvPr id="6" name="CuadroTexto 5"/>
          <p:cNvSpPr txBox="1"/>
          <p:nvPr/>
        </p:nvSpPr>
        <p:spPr>
          <a:xfrm>
            <a:off x="1" y="6176963"/>
            <a:ext cx="5664200" cy="707886"/>
          </a:xfrm>
          <a:prstGeom prst="rect">
            <a:avLst/>
          </a:prstGeom>
          <a:noFill/>
        </p:spPr>
        <p:txBody>
          <a:bodyPr wrap="square">
            <a:spAutoFit/>
          </a:bodyPr>
          <a:lstStyle/>
          <a:p>
            <a:pPr algn="ctr" eaLnBrk="1" fontAlgn="auto" hangingPunct="1">
              <a:spcBef>
                <a:spcPts val="0"/>
              </a:spcBef>
              <a:spcAft>
                <a:spcPts val="0"/>
              </a:spcAft>
              <a:defRPr/>
            </a:pPr>
            <a:r>
              <a:rPr lang="es-ES" sz="2000" dirty="0">
                <a:latin typeface="Arial Narrow" panose="020B0606020202030204" pitchFamily="34" charset="0"/>
              </a:rPr>
              <a:t>Miguel Mario Díaz </a:t>
            </a:r>
            <a:r>
              <a:rPr lang="es-ES" sz="2000" dirty="0" err="1">
                <a:latin typeface="Arial Narrow" panose="020B0606020202030204" pitchFamily="34" charset="0"/>
              </a:rPr>
              <a:t>Canel</a:t>
            </a:r>
            <a:r>
              <a:rPr lang="es-ES" sz="2000" dirty="0">
                <a:latin typeface="Arial Narrow" panose="020B0606020202030204" pitchFamily="34" charset="0"/>
              </a:rPr>
              <a:t> </a:t>
            </a:r>
            <a:r>
              <a:rPr lang="es-ES" sz="2000" dirty="0" smtClean="0">
                <a:latin typeface="Arial Narrow" panose="020B0606020202030204" pitchFamily="34" charset="0"/>
              </a:rPr>
              <a:t>Bermúdez, Primer Secretario del PCC, y </a:t>
            </a:r>
            <a:r>
              <a:rPr lang="es-ES" sz="2000" dirty="0">
                <a:latin typeface="Arial Narrow" panose="020B0606020202030204" pitchFamily="34" charset="0"/>
              </a:rPr>
              <a:t>Presidente de la República de Cuba</a:t>
            </a:r>
          </a:p>
        </p:txBody>
      </p:sp>
      <p:pic>
        <p:nvPicPr>
          <p:cNvPr id="3079"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2172" y="6021387"/>
            <a:ext cx="80769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14368" y="6021387"/>
            <a:ext cx="8651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4405" y="6021387"/>
            <a:ext cx="969963" cy="6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3850" y="6021387"/>
            <a:ext cx="1219199" cy="6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8">
            <a:extLst>
              <a:ext uri="{FF2B5EF4-FFF2-40B4-BE49-F238E27FC236}">
                <a16:creationId xmlns:a16="http://schemas.microsoft.com/office/drawing/2014/main" id="{E5857CEE-556F-441F-AFAE-6A22EBE09DD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570930" y="5847131"/>
            <a:ext cx="1430752" cy="990600"/>
          </a:xfrm>
          <a:prstGeom prst="rect">
            <a:avLst/>
          </a:prstGeom>
        </p:spPr>
      </p:pic>
    </p:spTree>
    <p:extLst>
      <p:ext uri="{BB962C8B-B14F-4D97-AF65-F5344CB8AC3E}">
        <p14:creationId xmlns:p14="http://schemas.microsoft.com/office/powerpoint/2010/main" val="788624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4338" y="449943"/>
            <a:ext cx="9739086" cy="4955203"/>
          </a:xfrm>
          <a:prstGeom prst="rect">
            <a:avLst/>
          </a:prstGeom>
          <a:noFill/>
        </p:spPr>
        <p:txBody>
          <a:bodyPr wrap="square" rtlCol="0">
            <a:spAutoFit/>
          </a:bodyPr>
          <a:lstStyle/>
          <a:p>
            <a:pPr algn="just"/>
            <a:r>
              <a:rPr lang="es-ES" sz="2800" b="1" dirty="0" smtClean="0">
                <a:solidFill>
                  <a:srgbClr val="FF0000"/>
                </a:solidFill>
                <a:latin typeface="Arial Narrow" panose="020B0606020202030204" pitchFamily="34" charset="0"/>
              </a:rPr>
              <a:t>Resolución 29/2021 MEP: </a:t>
            </a:r>
            <a:r>
              <a:rPr lang="es-ES" sz="2400" dirty="0" smtClean="0">
                <a:latin typeface="Arial Narrow" panose="020B0606020202030204" pitchFamily="34" charset="0"/>
              </a:rPr>
              <a:t>APRUEBA las </a:t>
            </a:r>
            <a:r>
              <a:rPr lang="es-ES" sz="2400" b="1" dirty="0">
                <a:solidFill>
                  <a:srgbClr val="FF0000"/>
                </a:solidFill>
                <a:latin typeface="Arial Narrow" panose="020B0606020202030204" pitchFamily="34" charset="0"/>
              </a:rPr>
              <a:t>B</a:t>
            </a:r>
            <a:r>
              <a:rPr lang="es-ES" sz="2400" b="1" dirty="0" smtClean="0">
                <a:solidFill>
                  <a:srgbClr val="FF0000"/>
                </a:solidFill>
                <a:latin typeface="Arial Narrow" panose="020B0606020202030204" pitchFamily="34" charset="0"/>
              </a:rPr>
              <a:t>ases generales de la organización del sistema de trabajo para la gestión estratégica del desarrollo territorial, así como la gestión de la financiación del desarrollo local</a:t>
            </a:r>
          </a:p>
          <a:p>
            <a:pPr marL="514350" indent="-514350" algn="just">
              <a:buAutoNum type="romanUcParenR"/>
            </a:pPr>
            <a:r>
              <a:rPr lang="es-ES" sz="2400" b="1" dirty="0" smtClean="0">
                <a:latin typeface="Arial Narrow" panose="020B0606020202030204" pitchFamily="34" charset="0"/>
              </a:rPr>
              <a:t>Introducción. </a:t>
            </a:r>
          </a:p>
          <a:p>
            <a:pPr marL="514350" indent="-514350" algn="just">
              <a:buAutoNum type="romanUcParenR"/>
            </a:pPr>
            <a:endParaRPr lang="es-ES" sz="2400" b="1" dirty="0">
              <a:latin typeface="Arial Narrow" panose="020B0606020202030204" pitchFamily="34" charset="0"/>
            </a:endParaRPr>
          </a:p>
          <a:p>
            <a:pPr algn="just"/>
            <a:r>
              <a:rPr lang="es-ES" sz="2400" b="1" dirty="0" smtClean="0">
                <a:latin typeface="Arial Narrow" panose="020B0606020202030204" pitchFamily="34" charset="0"/>
              </a:rPr>
              <a:t>II) </a:t>
            </a:r>
            <a:r>
              <a:rPr lang="es-ES" sz="2400" b="1" dirty="0" smtClean="0">
                <a:latin typeface="Arial Narrow" panose="020B0606020202030204" pitchFamily="34" charset="0"/>
                <a:hlinkClick r:id="rId2" action="ppaction://hlinksldjump"/>
              </a:rPr>
              <a:t>Resultados esperados</a:t>
            </a:r>
            <a:r>
              <a:rPr lang="es-ES" sz="2400" b="1" dirty="0" smtClean="0">
                <a:latin typeface="Arial Narrow" panose="020B0606020202030204" pitchFamily="34" charset="0"/>
              </a:rPr>
              <a:t> con el sistema de trabajo. </a:t>
            </a:r>
          </a:p>
          <a:p>
            <a:pPr algn="just"/>
            <a:r>
              <a:rPr lang="es-ES" sz="2400" b="1" dirty="0" smtClean="0">
                <a:latin typeface="Arial Narrow" panose="020B0606020202030204" pitchFamily="34" charset="0"/>
              </a:rPr>
              <a:t>III) Principios. </a:t>
            </a:r>
          </a:p>
          <a:p>
            <a:pPr algn="just"/>
            <a:r>
              <a:rPr lang="es-ES" sz="2400" b="1" dirty="0" smtClean="0">
                <a:latin typeface="Arial Narrow" panose="020B0606020202030204" pitchFamily="34" charset="0"/>
              </a:rPr>
              <a:t>IV) Premisas para implementar el sistema de trabajo.</a:t>
            </a:r>
          </a:p>
          <a:p>
            <a:pPr algn="just"/>
            <a:r>
              <a:rPr lang="es-ES" sz="2400" b="1" dirty="0" smtClean="0">
                <a:solidFill>
                  <a:srgbClr val="FF0000"/>
                </a:solidFill>
                <a:latin typeface="Arial Narrow" panose="020B0606020202030204" pitchFamily="34" charset="0"/>
              </a:rPr>
              <a:t> V) </a:t>
            </a:r>
            <a:r>
              <a:rPr lang="es-ES" sz="2400" b="1" dirty="0" smtClean="0">
                <a:latin typeface="Arial Narrow" panose="020B0606020202030204" pitchFamily="34" charset="0"/>
              </a:rPr>
              <a:t>Guía metodológica para el diseño y la gestión de la Estrategia de Desarrollo Municipal. </a:t>
            </a:r>
          </a:p>
          <a:p>
            <a:pPr algn="just"/>
            <a:r>
              <a:rPr lang="es-ES" sz="2400" b="1" dirty="0" smtClean="0">
                <a:solidFill>
                  <a:srgbClr val="FF0000"/>
                </a:solidFill>
                <a:latin typeface="Arial Narrow" panose="020B0606020202030204" pitchFamily="34" charset="0"/>
              </a:rPr>
              <a:t>VI) </a:t>
            </a:r>
            <a:r>
              <a:rPr lang="es-ES" sz="2400" b="1" dirty="0" smtClean="0">
                <a:latin typeface="Arial Narrow" panose="020B0606020202030204" pitchFamily="34" charset="0"/>
              </a:rPr>
              <a:t>Guía metodológica para el diseño y la gestión de la Estrategia de Desarrollo Provincial. </a:t>
            </a:r>
          </a:p>
          <a:p>
            <a:pPr algn="just"/>
            <a:r>
              <a:rPr lang="es-ES" sz="2400" b="1" dirty="0" smtClean="0">
                <a:solidFill>
                  <a:srgbClr val="FF0000"/>
                </a:solidFill>
                <a:latin typeface="Arial Narrow" panose="020B0606020202030204" pitchFamily="34" charset="0"/>
              </a:rPr>
              <a:t>VII) </a:t>
            </a:r>
            <a:r>
              <a:rPr lang="es-ES" sz="2400" b="1" dirty="0" smtClean="0">
                <a:latin typeface="Arial Narrow" panose="020B0606020202030204" pitchFamily="34" charset="0"/>
              </a:rPr>
              <a:t>Guía metodológica para la gestión de la financiación del Desarrollo Local.</a:t>
            </a:r>
            <a:endParaRPr lang="es-ES" sz="2400" b="1" dirty="0">
              <a:latin typeface="Arial Narrow" panose="020B0606020202030204" pitchFamily="34" charset="0"/>
            </a:endParaRPr>
          </a:p>
        </p:txBody>
      </p:sp>
      <p:pic>
        <p:nvPicPr>
          <p:cNvPr id="5"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991" y="5776683"/>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9772" y="5788166"/>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05029" y="5776683"/>
            <a:ext cx="986971" cy="8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7019" y="5828676"/>
            <a:ext cx="969963" cy="6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5486" y="449943"/>
            <a:ext cx="2046514" cy="1100198"/>
          </a:xfrm>
          <a:prstGeom prst="rect">
            <a:avLst/>
          </a:prstGeom>
        </p:spPr>
      </p:pic>
    </p:spTree>
    <p:extLst>
      <p:ext uri="{BB962C8B-B14F-4D97-AF65-F5344CB8AC3E}">
        <p14:creationId xmlns:p14="http://schemas.microsoft.com/office/powerpoint/2010/main" val="395844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3408" y="565696"/>
            <a:ext cx="9608458" cy="5262979"/>
          </a:xfrm>
          <a:prstGeom prst="rect">
            <a:avLst/>
          </a:prstGeom>
          <a:noFill/>
        </p:spPr>
        <p:txBody>
          <a:bodyPr wrap="square" rtlCol="0">
            <a:spAutoFit/>
          </a:bodyPr>
          <a:lstStyle/>
          <a:p>
            <a:pPr algn="just"/>
            <a:r>
              <a:rPr lang="es-ES" sz="2400" b="1" dirty="0" smtClean="0">
                <a:latin typeface="Arial Narrow" panose="020B0606020202030204" pitchFamily="34" charset="0"/>
              </a:rPr>
              <a:t>MODELO No. 1 DE LA GUÍA METODOLÓGICA PARA LA GESTIÓN DE LA FINANCIACIÓN DEL DESARROLLO LOCAL</a:t>
            </a:r>
            <a:r>
              <a:rPr lang="es-ES" sz="2400" b="1" dirty="0" smtClean="0">
                <a:solidFill>
                  <a:srgbClr val="FF0000"/>
                </a:solidFill>
                <a:latin typeface="Arial Narrow" panose="020B0606020202030204" pitchFamily="34" charset="0"/>
              </a:rPr>
              <a:t>: DISEÑO DEL RESUMEN EJECUTIVO  DE LAS PROPUESTAS DE PROYECTOS DE DESARROLLO LOCAL,  PARA PRESENTARSE A LA APROBACIÓN DEL CAM Y EL GOBERNADOR </a:t>
            </a:r>
          </a:p>
          <a:p>
            <a:pPr marL="514350" indent="-514350" algn="just">
              <a:buAutoNum type="romanUcParenR"/>
            </a:pPr>
            <a:r>
              <a:rPr lang="es-ES" sz="2400" dirty="0" smtClean="0">
                <a:latin typeface="Arial Narrow" panose="020B0606020202030204" pitchFamily="34" charset="0"/>
              </a:rPr>
              <a:t>Datos del Proyecto de Desarrollo Local</a:t>
            </a:r>
          </a:p>
          <a:p>
            <a:pPr marL="514350" indent="-514350" algn="just">
              <a:buAutoNum type="romanUcParenR"/>
            </a:pPr>
            <a:r>
              <a:rPr lang="es-ES" sz="2400" dirty="0" smtClean="0">
                <a:latin typeface="Arial Narrow" panose="020B0606020202030204" pitchFamily="34" charset="0"/>
              </a:rPr>
              <a:t>Introducción</a:t>
            </a:r>
            <a:endParaRPr lang="es-ES" sz="2400" dirty="0" smtClean="0">
              <a:latin typeface="Arial Narrow" panose="020B0606020202030204" pitchFamily="34" charset="0"/>
            </a:endParaRPr>
          </a:p>
          <a:p>
            <a:pPr marL="514350" indent="-514350" algn="just">
              <a:buAutoNum type="romanUcParenR"/>
            </a:pPr>
            <a:r>
              <a:rPr lang="es-ES" sz="2400" dirty="0" smtClean="0">
                <a:latin typeface="Arial Narrow" panose="020B0606020202030204" pitchFamily="34" charset="0"/>
              </a:rPr>
              <a:t>Objetivo General</a:t>
            </a:r>
          </a:p>
          <a:p>
            <a:pPr marL="514350" indent="-514350" algn="just">
              <a:buAutoNum type="romanUcParenR"/>
            </a:pPr>
            <a:r>
              <a:rPr lang="es-ES" sz="2400" dirty="0" smtClean="0">
                <a:latin typeface="Arial Narrow" panose="020B0606020202030204" pitchFamily="34" charset="0"/>
              </a:rPr>
              <a:t>Objetivos </a:t>
            </a:r>
            <a:r>
              <a:rPr lang="es-ES" sz="2400" dirty="0" smtClean="0">
                <a:latin typeface="Arial Narrow" panose="020B0606020202030204" pitchFamily="34" charset="0"/>
              </a:rPr>
              <a:t>Específicos</a:t>
            </a:r>
          </a:p>
          <a:p>
            <a:pPr marL="514350" indent="-514350" algn="just">
              <a:buAutoNum type="romanUcParenR"/>
            </a:pPr>
            <a:r>
              <a:rPr lang="es-ES" sz="2400" dirty="0" smtClean="0">
                <a:latin typeface="Arial Narrow" panose="020B0606020202030204" pitchFamily="34" charset="0"/>
              </a:rPr>
              <a:t>Resultados del Proyecto</a:t>
            </a:r>
          </a:p>
          <a:p>
            <a:pPr marL="514350" indent="-514350" algn="just">
              <a:buAutoNum type="romanUcParenR"/>
            </a:pPr>
            <a:r>
              <a:rPr lang="es-ES" sz="2400" dirty="0" smtClean="0">
                <a:latin typeface="Arial Narrow" panose="020B0606020202030204" pitchFamily="34" charset="0"/>
              </a:rPr>
              <a:t>Actividades del Proyecto</a:t>
            </a:r>
          </a:p>
          <a:p>
            <a:pPr marL="514350" indent="-514350" algn="just">
              <a:buAutoNum type="romanUcParenR"/>
            </a:pPr>
            <a:r>
              <a:rPr lang="es-ES" sz="2400" dirty="0" smtClean="0">
                <a:latin typeface="Arial Narrow" panose="020B0606020202030204" pitchFamily="34" charset="0"/>
              </a:rPr>
              <a:t>Supuestos del Proyecto</a:t>
            </a:r>
          </a:p>
          <a:p>
            <a:pPr marL="514350" indent="-514350" algn="just">
              <a:buAutoNum type="romanUcParenR"/>
            </a:pPr>
            <a:r>
              <a:rPr lang="es-ES" sz="2400" dirty="0" smtClean="0">
                <a:latin typeface="Arial Narrow" panose="020B0606020202030204" pitchFamily="34" charset="0"/>
              </a:rPr>
              <a:t>Consideraciones y/o comentarios de interés</a:t>
            </a:r>
          </a:p>
          <a:p>
            <a:pPr marL="514350" indent="-514350" algn="just">
              <a:buAutoNum type="romanUcParenR"/>
            </a:pPr>
            <a:r>
              <a:rPr lang="es-ES" sz="2400" b="1" dirty="0" smtClean="0">
                <a:solidFill>
                  <a:srgbClr val="FF0000"/>
                </a:solidFill>
                <a:latin typeface="Arial Narrow" panose="020B0606020202030204" pitchFamily="34" charset="0"/>
              </a:rPr>
              <a:t>Factibilidad (Económica, Social, Ambiental) de los </a:t>
            </a:r>
            <a:r>
              <a:rPr lang="es-ES" sz="2400" b="1" dirty="0" smtClean="0">
                <a:solidFill>
                  <a:srgbClr val="FF0000"/>
                </a:solidFill>
                <a:latin typeface="Arial Narrow" panose="020B0606020202030204" pitchFamily="34" charset="0"/>
              </a:rPr>
              <a:t>Proyectos</a:t>
            </a:r>
            <a:endParaRPr lang="es-ES" sz="2400" b="1" dirty="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6780" y="5828676"/>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267" y="5828675"/>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5934" y="5892378"/>
            <a:ext cx="1211773"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5646" y="377011"/>
            <a:ext cx="1705086" cy="1100198"/>
          </a:xfrm>
          <a:prstGeom prst="rect">
            <a:avLst/>
          </a:prstGeom>
        </p:spPr>
      </p:pic>
    </p:spTree>
    <p:extLst>
      <p:ext uri="{BB962C8B-B14F-4D97-AF65-F5344CB8AC3E}">
        <p14:creationId xmlns:p14="http://schemas.microsoft.com/office/powerpoint/2010/main" val="146827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7477" y="783770"/>
            <a:ext cx="9222580" cy="4278094"/>
          </a:xfrm>
          <a:prstGeom prst="rect">
            <a:avLst/>
          </a:prstGeom>
          <a:noFill/>
        </p:spPr>
        <p:txBody>
          <a:bodyPr wrap="square" rtlCol="0">
            <a:spAutoFit/>
          </a:bodyPr>
          <a:lstStyle/>
          <a:p>
            <a:pPr algn="just"/>
            <a:r>
              <a:rPr lang="es-ES" sz="2800" b="1" dirty="0" smtClean="0">
                <a:solidFill>
                  <a:srgbClr val="FF0000"/>
                </a:solidFill>
                <a:latin typeface="Arial Narrow" panose="020B0606020202030204" pitchFamily="34" charset="0"/>
              </a:rPr>
              <a:t>Factibilidad (Económica, Social, Ambiental) de los Proyectos (según tipo de proyecto):</a:t>
            </a:r>
          </a:p>
          <a:p>
            <a:pPr algn="just"/>
            <a:r>
              <a:rPr lang="es-ES" sz="2400" dirty="0">
                <a:latin typeface="Arial Narrow" panose="020B0606020202030204" pitchFamily="34" charset="0"/>
              </a:rPr>
              <a:t>L</a:t>
            </a:r>
            <a:r>
              <a:rPr lang="es-ES" sz="2400" dirty="0" smtClean="0">
                <a:latin typeface="Arial Narrow" panose="020B0606020202030204" pitchFamily="34" charset="0"/>
              </a:rPr>
              <a:t>os análisis pueden variar en dependencia del tipo de actividad en que incursiona el proyecto (agropecuaria, gastronomía, socioculturales, etc.) y a la premisa que responda (incremento de la producción nacional por encima de lo acordado para los Balances Nacionales, sustitución de importaciones, genera exportaciones, incrementa valor agregado fuera de plan, prestación de servicios sociales, proyectos naturales, etc.). </a:t>
            </a:r>
            <a:r>
              <a:rPr lang="es-ES" sz="2400" dirty="0" smtClean="0">
                <a:solidFill>
                  <a:srgbClr val="FF0000"/>
                </a:solidFill>
                <a:latin typeface="Arial Narrow" panose="020B0606020202030204" pitchFamily="34" charset="0"/>
              </a:rPr>
              <a:t>En los casos de los proyectos económicos se evaluará su factibilidad a partir del enfoque costo-beneficio</a:t>
            </a:r>
            <a:r>
              <a:rPr lang="es-ES" sz="2400" dirty="0" smtClean="0">
                <a:latin typeface="Arial Narrow" panose="020B0606020202030204" pitchFamily="34" charset="0"/>
              </a:rPr>
              <a:t>, </a:t>
            </a:r>
            <a:r>
              <a:rPr lang="es-ES" sz="2400" dirty="0" smtClean="0">
                <a:solidFill>
                  <a:srgbClr val="FF0000"/>
                </a:solidFill>
                <a:latin typeface="Arial Narrow" panose="020B0606020202030204" pitchFamily="34" charset="0"/>
              </a:rPr>
              <a:t>cuantificando los mismos, y en aquellos que se ejecutarán bajo la modalidad de crédito bancario debe ser avalado por el Banco del territorio.</a:t>
            </a:r>
            <a:endParaRPr lang="es-ES" sz="2400" dirty="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2617" y="5747656"/>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879" y="5747656"/>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747656"/>
            <a:ext cx="986971" cy="8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2072" y="5788165"/>
            <a:ext cx="969963" cy="77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6171" y="454070"/>
            <a:ext cx="2208003" cy="1100198"/>
          </a:xfrm>
          <a:prstGeom prst="rect">
            <a:avLst/>
          </a:prstGeom>
        </p:spPr>
      </p:pic>
    </p:spTree>
    <p:extLst>
      <p:ext uri="{BB962C8B-B14F-4D97-AF65-F5344CB8AC3E}">
        <p14:creationId xmlns:p14="http://schemas.microsoft.com/office/powerpoint/2010/main" val="174592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0343" y="232230"/>
            <a:ext cx="8839200" cy="6432530"/>
          </a:xfrm>
          <a:prstGeom prst="rect">
            <a:avLst/>
          </a:prstGeom>
          <a:noFill/>
        </p:spPr>
        <p:txBody>
          <a:bodyPr wrap="square" rtlCol="0">
            <a:spAutoFit/>
          </a:bodyPr>
          <a:lstStyle/>
          <a:p>
            <a:pPr algn="just"/>
            <a:r>
              <a:rPr lang="es-ES" sz="2800" b="1" dirty="0" smtClean="0">
                <a:solidFill>
                  <a:srgbClr val="FF0000"/>
                </a:solidFill>
                <a:latin typeface="Arial Narrow" panose="020B0606020202030204" pitchFamily="34" charset="0"/>
              </a:rPr>
              <a:t>Resolución 147/2021 BCC</a:t>
            </a:r>
            <a:r>
              <a:rPr lang="es-ES" sz="2400" dirty="0" smtClean="0">
                <a:solidFill>
                  <a:srgbClr val="FF0000"/>
                </a:solidFill>
                <a:latin typeface="Arial Narrow" panose="020B0606020202030204" pitchFamily="34" charset="0"/>
              </a:rPr>
              <a:t>. </a:t>
            </a:r>
            <a:r>
              <a:rPr lang="es-ES" sz="2400" dirty="0" smtClean="0">
                <a:latin typeface="Arial Narrow" panose="020B0606020202030204" pitchFamily="34" charset="0"/>
              </a:rPr>
              <a:t>ESTABLECE el </a:t>
            </a:r>
            <a:r>
              <a:rPr lang="es-ES" sz="2400" b="1" dirty="0" smtClean="0">
                <a:solidFill>
                  <a:srgbClr val="FF0000"/>
                </a:solidFill>
                <a:latin typeface="Arial Narrow" panose="020B0606020202030204" pitchFamily="34" charset="0"/>
              </a:rPr>
              <a:t>Procedimiento bancario para la gestión del financiamiento de los Proyectos de Desarrollo Local, atendiendo a su clasificación, titulares y fuentes de financiamiento</a:t>
            </a:r>
            <a:r>
              <a:rPr lang="es-ES" sz="2400" dirty="0" smtClean="0">
                <a:solidFill>
                  <a:srgbClr val="FF0000"/>
                </a:solidFill>
                <a:latin typeface="Arial Narrow" panose="020B0606020202030204" pitchFamily="34" charset="0"/>
              </a:rPr>
              <a:t>. </a:t>
            </a: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Segundo RESUELVO: </a:t>
            </a:r>
            <a:r>
              <a:rPr lang="es-ES" sz="2400" dirty="0">
                <a:solidFill>
                  <a:srgbClr val="FF0000"/>
                </a:solidFill>
                <a:latin typeface="Arial Narrow" panose="020B0606020202030204" pitchFamily="34" charset="0"/>
              </a:rPr>
              <a:t>Los </a:t>
            </a:r>
            <a:r>
              <a:rPr lang="es-ES" sz="2400" dirty="0">
                <a:solidFill>
                  <a:srgbClr val="FF0000"/>
                </a:solidFill>
                <a:latin typeface="Arial Narrow" panose="020B0606020202030204" pitchFamily="34" charset="0"/>
              </a:rPr>
              <a:t>bancos abren cuentas corrientes en pesos cubanos (CUP) según título del Proyecto de Desarrollo Local</a:t>
            </a:r>
            <a:r>
              <a:rPr lang="es-ES" sz="2400" dirty="0">
                <a:latin typeface="Arial Narrow" panose="020B0606020202030204" pitchFamily="34" charset="0"/>
              </a:rPr>
              <a:t>, aprobado por Acuerdo del Consejo de la Administración Municipal o del Gobierno Provincial, según corresponda. </a:t>
            </a:r>
          </a:p>
          <a:p>
            <a:pPr algn="just"/>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El Proyecto de Desarrollo Local que recibe ingresos directamente del exterior, previa aprobación del Ministerio de Economía y Planificación, su titular solicita al banco que abra </a:t>
            </a:r>
            <a:r>
              <a:rPr lang="es-ES" sz="2400" dirty="0" smtClean="0">
                <a:solidFill>
                  <a:srgbClr val="FF0000"/>
                </a:solidFill>
                <a:latin typeface="Arial Narrow" panose="020B0606020202030204" pitchFamily="34" charset="0"/>
              </a:rPr>
              <a:t>una capacidad de liquidez</a:t>
            </a:r>
            <a:r>
              <a:rPr lang="es-ES" sz="2400" dirty="0" smtClean="0">
                <a:latin typeface="Arial Narrow" panose="020B0606020202030204" pitchFamily="34" charset="0"/>
              </a:rPr>
              <a:t>, CL, </a:t>
            </a:r>
            <a:r>
              <a:rPr lang="es-ES" sz="2400" dirty="0" smtClean="0">
                <a:solidFill>
                  <a:srgbClr val="FF0000"/>
                </a:solidFill>
                <a:latin typeface="Arial Narrow" panose="020B0606020202030204" pitchFamily="34" charset="0"/>
              </a:rPr>
              <a:t>a efecto de que se acredite el ochenta por ciento (80 %) de la divisa generada por el citado proyecto.</a:t>
            </a:r>
          </a:p>
          <a:p>
            <a:pPr algn="just"/>
            <a:endParaRPr lang="es-ES" sz="2400" dirty="0" smtClean="0">
              <a:latin typeface="Arial Narrow" panose="020B0606020202030204" pitchFamily="34" charset="0"/>
            </a:endParaRPr>
          </a:p>
          <a:p>
            <a:pPr algn="just"/>
            <a:endParaRPr lang="es-ES" sz="2400" dirty="0" smtClean="0">
              <a:latin typeface="Arial Narrow" panose="020B0606020202030204" pitchFamily="34" charset="0"/>
            </a:endParaRPr>
          </a:p>
          <a:p>
            <a:pPr algn="just"/>
            <a:endParaRPr lang="es-ES" sz="2400"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594" y="5747005"/>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3999" y="5747005"/>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6743" y="5828676"/>
            <a:ext cx="969963" cy="6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6B4616C7-186D-40DF-A23E-33AE885D16B4}"/>
              </a:ext>
            </a:extLst>
          </p:cNvPr>
          <p:cNvPicPr>
            <a:picLocks noChangeAspect="1"/>
          </p:cNvPicPr>
          <p:nvPr/>
        </p:nvPicPr>
        <p:blipFill>
          <a:blip r:embed="rId6"/>
          <a:stretch>
            <a:fillRect/>
          </a:stretch>
        </p:blipFill>
        <p:spPr>
          <a:xfrm>
            <a:off x="10049324" y="362858"/>
            <a:ext cx="1684799" cy="1187911"/>
          </a:xfrm>
          <a:prstGeom prst="rect">
            <a:avLst/>
          </a:prstGeom>
        </p:spPr>
      </p:pic>
    </p:spTree>
    <p:extLst>
      <p:ext uri="{BB962C8B-B14F-4D97-AF65-F5344CB8AC3E}">
        <p14:creationId xmlns:p14="http://schemas.microsoft.com/office/powerpoint/2010/main" val="329519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5829" y="101602"/>
            <a:ext cx="9423886" cy="7540526"/>
          </a:xfrm>
          <a:prstGeom prst="rect">
            <a:avLst/>
          </a:prstGeom>
          <a:noFill/>
        </p:spPr>
        <p:txBody>
          <a:bodyPr wrap="square" rtlCol="0">
            <a:spAutoFit/>
          </a:bodyPr>
          <a:lstStyle/>
          <a:p>
            <a:pPr algn="just"/>
            <a:r>
              <a:rPr lang="es-ES" sz="2800" b="1" dirty="0" smtClean="0">
                <a:solidFill>
                  <a:srgbClr val="FF0000"/>
                </a:solidFill>
                <a:latin typeface="Arial Narrow" panose="020B0606020202030204" pitchFamily="34" charset="0"/>
              </a:rPr>
              <a:t>Resolución 147/2021 BCC</a:t>
            </a:r>
            <a:r>
              <a:rPr lang="es-ES" sz="2400" dirty="0" smtClean="0">
                <a:solidFill>
                  <a:srgbClr val="FF0000"/>
                </a:solidFill>
                <a:latin typeface="Arial Narrow" panose="020B0606020202030204" pitchFamily="34" charset="0"/>
              </a:rPr>
              <a:t>. </a:t>
            </a:r>
            <a:r>
              <a:rPr lang="es-ES" sz="2400" dirty="0" smtClean="0">
                <a:latin typeface="Arial Narrow" panose="020B0606020202030204" pitchFamily="34" charset="0"/>
              </a:rPr>
              <a:t>ESTABLECE el </a:t>
            </a:r>
            <a:r>
              <a:rPr lang="es-ES" sz="2400" b="1" dirty="0" smtClean="0">
                <a:solidFill>
                  <a:srgbClr val="FF0000"/>
                </a:solidFill>
                <a:latin typeface="Arial Narrow" panose="020B0606020202030204" pitchFamily="34" charset="0"/>
              </a:rPr>
              <a:t>Procedimiento bancario para la gestión del financiamiento de los Proyectos de Desarrollo Local, atendiendo a su clasificación, titulares y fuentes de financiamiento</a:t>
            </a:r>
            <a:r>
              <a:rPr lang="es-ES" sz="2400" dirty="0" smtClean="0">
                <a:solidFill>
                  <a:srgbClr val="FF0000"/>
                </a:solidFill>
                <a:latin typeface="Arial Narrow" panose="020B0606020202030204" pitchFamily="34" charset="0"/>
              </a:rPr>
              <a:t>. </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TERCERO: Las cuentas corrientes de los Proyectos de Desarrollo Local pueden ser</a:t>
            </a:r>
          </a:p>
          <a:p>
            <a:pPr algn="just"/>
            <a:r>
              <a:rPr lang="es-ES" sz="2400" dirty="0">
                <a:latin typeface="Arial Narrow" panose="020B0606020202030204" pitchFamily="34" charset="0"/>
              </a:rPr>
              <a:t>operadas por los titulares siguientes:</a:t>
            </a:r>
          </a:p>
          <a:p>
            <a:pPr algn="just"/>
            <a:r>
              <a:rPr lang="es-ES" sz="2400" dirty="0">
                <a:latin typeface="Arial Narrow" panose="020B0606020202030204" pitchFamily="34" charset="0"/>
              </a:rPr>
              <a:t>a)</a:t>
            </a:r>
            <a:r>
              <a:rPr lang="es-ES" sz="2400" b="1" dirty="0">
                <a:latin typeface="Arial Narrow" panose="020B0606020202030204" pitchFamily="34" charset="0"/>
              </a:rPr>
              <a:t> Entidades estatales.</a:t>
            </a:r>
          </a:p>
          <a:p>
            <a:pPr algn="just"/>
            <a:r>
              <a:rPr lang="es-ES" sz="2400" dirty="0">
                <a:latin typeface="Arial Narrow" panose="020B0606020202030204" pitchFamily="34" charset="0"/>
              </a:rPr>
              <a:t>b) Trabajadores por cuenta propia.</a:t>
            </a:r>
          </a:p>
          <a:p>
            <a:pPr algn="just"/>
            <a:r>
              <a:rPr lang="es-ES" sz="2400" dirty="0">
                <a:latin typeface="Arial Narrow" panose="020B0606020202030204" pitchFamily="34" charset="0"/>
              </a:rPr>
              <a:t>c) Cooperativas agropecuarias y no agropecuarias.</a:t>
            </a:r>
          </a:p>
          <a:p>
            <a:pPr algn="just"/>
            <a:r>
              <a:rPr lang="es-ES" sz="2400" dirty="0">
                <a:latin typeface="Arial Narrow" panose="020B0606020202030204" pitchFamily="34" charset="0"/>
              </a:rPr>
              <a:t>d) Organizaciones de masas y sociales.</a:t>
            </a:r>
          </a:p>
          <a:p>
            <a:pPr algn="just"/>
            <a:r>
              <a:rPr lang="es-ES" sz="2400" dirty="0">
                <a:latin typeface="Arial Narrow" panose="020B0606020202030204" pitchFamily="34" charset="0"/>
              </a:rPr>
              <a:t>e) Instituciones y formas asociativas reconocidas legalmente.</a:t>
            </a:r>
          </a:p>
          <a:p>
            <a:pPr algn="just"/>
            <a:r>
              <a:rPr lang="es-ES" sz="2400" dirty="0">
                <a:latin typeface="Arial Narrow" panose="020B0606020202030204" pitchFamily="34" charset="0"/>
              </a:rPr>
              <a:t>f) Otras personas naturales o jurídicas que se reconozcan legalmente.</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CUARTO: Para la apertura de la cuenta </a:t>
            </a:r>
            <a:r>
              <a:rPr lang="es-ES" sz="2400" dirty="0" smtClean="0">
                <a:latin typeface="Arial Narrow" panose="020B0606020202030204" pitchFamily="34" charset="0"/>
              </a:rPr>
              <a:t>corriente</a:t>
            </a:r>
          </a:p>
          <a:p>
            <a:pPr algn="just"/>
            <a:r>
              <a:rPr lang="es-ES" sz="2400" dirty="0" smtClean="0">
                <a:latin typeface="Arial Narrow" panose="020B0606020202030204" pitchFamily="34" charset="0"/>
              </a:rPr>
              <a:t> </a:t>
            </a:r>
            <a:r>
              <a:rPr lang="es-ES" sz="2400" dirty="0">
                <a:latin typeface="Arial Narrow" panose="020B0606020202030204" pitchFamily="34" charset="0"/>
              </a:rPr>
              <a:t>del Proyecto de Desarrollo Local, el titular presenta </a:t>
            </a:r>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el </a:t>
            </a:r>
            <a:r>
              <a:rPr lang="es-ES" sz="2400" dirty="0">
                <a:latin typeface="Arial Narrow" panose="020B0606020202030204" pitchFamily="34" charset="0"/>
              </a:rPr>
              <a:t>Acuerdo del </a:t>
            </a:r>
            <a:r>
              <a:rPr lang="es-ES" sz="2400" dirty="0" smtClean="0">
                <a:latin typeface="Arial Narrow" panose="020B0606020202030204" pitchFamily="34" charset="0"/>
              </a:rPr>
              <a:t>Consejo </a:t>
            </a:r>
            <a:r>
              <a:rPr lang="es-ES" sz="2400" dirty="0">
                <a:latin typeface="Arial Narrow" panose="020B0606020202030204" pitchFamily="34" charset="0"/>
              </a:rPr>
              <a:t>de la Administración Municipal </a:t>
            </a:r>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o </a:t>
            </a:r>
            <a:r>
              <a:rPr lang="es-ES" sz="2400" dirty="0">
                <a:latin typeface="Arial Narrow" panose="020B0606020202030204" pitchFamily="34" charset="0"/>
              </a:rPr>
              <a:t>del Gobierno  Provincial</a:t>
            </a:r>
            <a:r>
              <a:rPr lang="es-ES" sz="2400" dirty="0" smtClean="0">
                <a:latin typeface="Arial Narrow" panose="020B0606020202030204" pitchFamily="34" charset="0"/>
              </a:rPr>
              <a:t>, </a:t>
            </a:r>
            <a:r>
              <a:rPr lang="es-ES" sz="2400" dirty="0">
                <a:latin typeface="Arial Narrow" panose="020B0606020202030204" pitchFamily="34" charset="0"/>
              </a:rPr>
              <a:t>según corresponda</a:t>
            </a:r>
            <a:endParaRPr lang="es-ES" sz="2400" dirty="0">
              <a:latin typeface="Arial Narrow" panose="020B0606020202030204" pitchFamily="34" charset="0"/>
            </a:endParaRPr>
          </a:p>
          <a:p>
            <a:pPr algn="just"/>
            <a:endParaRPr lang="es-ES" sz="2400" dirty="0" smtClean="0">
              <a:latin typeface="Arial Narrow" panose="020B0606020202030204" pitchFamily="34" charset="0"/>
            </a:endParaRPr>
          </a:p>
          <a:p>
            <a:pPr algn="just"/>
            <a:endParaRPr lang="es-ES" sz="2400"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594" y="5747005"/>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3999" y="5747005"/>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6743" y="5828676"/>
            <a:ext cx="969963" cy="6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6B4616C7-186D-40DF-A23E-33AE885D16B4}"/>
              </a:ext>
            </a:extLst>
          </p:cNvPr>
          <p:cNvPicPr>
            <a:picLocks noChangeAspect="1"/>
          </p:cNvPicPr>
          <p:nvPr/>
        </p:nvPicPr>
        <p:blipFill>
          <a:blip r:embed="rId6"/>
          <a:stretch>
            <a:fillRect/>
          </a:stretch>
        </p:blipFill>
        <p:spPr>
          <a:xfrm>
            <a:off x="10049324" y="362858"/>
            <a:ext cx="1684799" cy="1187911"/>
          </a:xfrm>
          <a:prstGeom prst="rect">
            <a:avLst/>
          </a:prstGeom>
        </p:spPr>
      </p:pic>
    </p:spTree>
    <p:extLst>
      <p:ext uri="{BB962C8B-B14F-4D97-AF65-F5344CB8AC3E}">
        <p14:creationId xmlns:p14="http://schemas.microsoft.com/office/powerpoint/2010/main" val="1381208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69258" y="1001485"/>
            <a:ext cx="9419772" cy="5262979"/>
          </a:xfrm>
          <a:prstGeom prst="rect">
            <a:avLst/>
          </a:prstGeom>
          <a:noFill/>
        </p:spPr>
        <p:txBody>
          <a:bodyPr wrap="square" rtlCol="0">
            <a:spAutoFit/>
          </a:bodyPr>
          <a:lstStyle/>
          <a:p>
            <a:pPr lvl="0" algn="just"/>
            <a:r>
              <a:rPr lang="es-ES" sz="2400" dirty="0" smtClean="0">
                <a:solidFill>
                  <a:prstClr val="black"/>
                </a:solidFill>
                <a:latin typeface="Arial Narrow" panose="020B0606020202030204" pitchFamily="34" charset="0"/>
              </a:rPr>
              <a:t>QUINTO </a:t>
            </a:r>
            <a:r>
              <a:rPr lang="es-ES" sz="2400" dirty="0">
                <a:solidFill>
                  <a:prstClr val="black"/>
                </a:solidFill>
                <a:latin typeface="Arial Narrow" panose="020B0606020202030204" pitchFamily="34" charset="0"/>
              </a:rPr>
              <a:t>RESUELVO : Los Consejos de la Administración Municipal o Gobiernos Provinciales para los Proyectos de Desarrollo Local crean un Fondo para el Desarrollo Local a nivel de cada municipio y provincia, según corresponda.</a:t>
            </a:r>
          </a:p>
          <a:p>
            <a:pPr algn="just"/>
            <a:endParaRPr lang="es-ES" sz="2400" b="1" dirty="0" smtClean="0">
              <a:latin typeface="Arial Narrow" panose="020B0606020202030204" pitchFamily="34" charset="0"/>
            </a:endParaRPr>
          </a:p>
          <a:p>
            <a:pPr algn="just"/>
            <a:r>
              <a:rPr lang="es-ES" sz="2400" b="1" dirty="0" smtClean="0">
                <a:latin typeface="Arial Narrow" panose="020B0606020202030204" pitchFamily="34" charset="0"/>
              </a:rPr>
              <a:t>Para </a:t>
            </a:r>
            <a:r>
              <a:rPr lang="es-ES" sz="2400" b="1" dirty="0" smtClean="0">
                <a:latin typeface="Arial Narrow" panose="020B0606020202030204" pitchFamily="34" charset="0"/>
              </a:rPr>
              <a:t>los Proyectos de Desarrollo Local en la modalidad económico-productivo </a:t>
            </a:r>
            <a:r>
              <a:rPr lang="es-ES" sz="2400" dirty="0" smtClean="0">
                <a:latin typeface="Arial Narrow" panose="020B0606020202030204" pitchFamily="34" charset="0"/>
              </a:rPr>
              <a:t>los recursos del Fondo para el Desarrollo Local se transfieren al </a:t>
            </a:r>
            <a:r>
              <a:rPr lang="es-ES" sz="2400" b="1" dirty="0" smtClean="0">
                <a:solidFill>
                  <a:srgbClr val="FF0000"/>
                </a:solidFill>
                <a:latin typeface="Arial Narrow" panose="020B0606020202030204" pitchFamily="34" charset="0"/>
              </a:rPr>
              <a:t>Fondo en Fideicomiso en pesos cubanos (CUP) </a:t>
            </a:r>
            <a:r>
              <a:rPr lang="es-ES" sz="2400" b="1" dirty="0" smtClean="0">
                <a:latin typeface="Arial Narrow" panose="020B0606020202030204" pitchFamily="34" charset="0"/>
              </a:rPr>
              <a:t>constituido en los bancos, y </a:t>
            </a:r>
            <a:r>
              <a:rPr lang="es-ES" sz="2400" b="1" dirty="0" smtClean="0">
                <a:solidFill>
                  <a:srgbClr val="FF0000"/>
                </a:solidFill>
                <a:latin typeface="Arial Narrow" panose="020B0606020202030204" pitchFamily="34" charset="0"/>
              </a:rPr>
              <a:t>se ejecutan mediante el otorgamiento de créditos según el resultado del análisis de riesgo del banco donde opere el proyecto. </a:t>
            </a:r>
          </a:p>
          <a:p>
            <a:pPr algn="just"/>
            <a:endParaRPr lang="es-ES" sz="2400" b="1" dirty="0" smtClean="0">
              <a:solidFill>
                <a:srgbClr val="FF0000"/>
              </a:solidFill>
              <a:latin typeface="Arial Narrow" panose="020B0606020202030204" pitchFamily="34" charset="0"/>
            </a:endParaRPr>
          </a:p>
          <a:p>
            <a:pPr algn="just"/>
            <a:r>
              <a:rPr lang="es-ES" sz="2400" b="1" dirty="0" smtClean="0">
                <a:latin typeface="Arial Narrow" panose="020B0606020202030204" pitchFamily="34" charset="0"/>
              </a:rPr>
              <a:t>SEXTO: </a:t>
            </a:r>
            <a:r>
              <a:rPr lang="es-ES" sz="2400" b="1" dirty="0" smtClean="0">
                <a:solidFill>
                  <a:srgbClr val="FF0000"/>
                </a:solidFill>
                <a:latin typeface="Arial Narrow" panose="020B0606020202030204" pitchFamily="34" charset="0"/>
              </a:rPr>
              <a:t>Por los recursos que se otorguen del Fondo en Fideicomiso para el Desarrollo Local,(…) , se pagará una tasa de interés de hasta cuatro por ciento (4 %) (…)</a:t>
            </a:r>
          </a:p>
          <a:p>
            <a:pPr algn="just"/>
            <a:endParaRPr lang="es-ES" sz="2400" b="1" dirty="0" smtClean="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1891" y="5788166"/>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201" y="5793581"/>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629" y="5828676"/>
            <a:ext cx="1080067"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6B4616C7-186D-40DF-A23E-33AE885D16B4}"/>
              </a:ext>
            </a:extLst>
          </p:cNvPr>
          <p:cNvPicPr>
            <a:picLocks noChangeAspect="1"/>
          </p:cNvPicPr>
          <p:nvPr/>
        </p:nvPicPr>
        <p:blipFill>
          <a:blip r:embed="rId6"/>
          <a:stretch>
            <a:fillRect/>
          </a:stretch>
        </p:blipFill>
        <p:spPr>
          <a:xfrm>
            <a:off x="10362629" y="725715"/>
            <a:ext cx="1684799" cy="1187911"/>
          </a:xfrm>
          <a:prstGeom prst="rect">
            <a:avLst/>
          </a:prstGeom>
        </p:spPr>
      </p:pic>
    </p:spTree>
    <p:extLst>
      <p:ext uri="{BB962C8B-B14F-4D97-AF65-F5344CB8AC3E}">
        <p14:creationId xmlns:p14="http://schemas.microsoft.com/office/powerpoint/2010/main" val="286063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7895" y="565697"/>
            <a:ext cx="8766629" cy="5262979"/>
          </a:xfrm>
          <a:prstGeom prst="rect">
            <a:avLst/>
          </a:prstGeom>
          <a:noFill/>
        </p:spPr>
        <p:txBody>
          <a:bodyPr wrap="square" rtlCol="0">
            <a:spAutoFit/>
          </a:bodyPr>
          <a:lstStyle/>
          <a:p>
            <a:pPr lvl="0" algn="just"/>
            <a:r>
              <a:rPr lang="es-ES" sz="2400" dirty="0">
                <a:latin typeface="Arial Narrow" panose="020B0606020202030204" pitchFamily="34" charset="0"/>
              </a:rPr>
              <a:t>SÉPTIMO: </a:t>
            </a:r>
            <a:r>
              <a:rPr lang="es-ES" sz="2400" dirty="0">
                <a:solidFill>
                  <a:prstClr val="black"/>
                </a:solidFill>
                <a:latin typeface="Arial Narrow" panose="020B0606020202030204" pitchFamily="34" charset="0"/>
              </a:rPr>
              <a:t>Los Proyectos de Desarrollo Local en la modalidad económico-productivo,</a:t>
            </a:r>
            <a:r>
              <a:rPr lang="es-ES" sz="2400" b="1" dirty="0">
                <a:solidFill>
                  <a:srgbClr val="FF0000"/>
                </a:solidFill>
                <a:latin typeface="Arial Narrow" panose="020B0606020202030204" pitchFamily="34" charset="0"/>
              </a:rPr>
              <a:t> pueden, además, financiarse mediante crédito bancario a partir de los recursos propios de los bancos, según la legislación bancaria vigente. </a:t>
            </a:r>
          </a:p>
          <a:p>
            <a:pPr algn="just"/>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OCTAVO</a:t>
            </a:r>
            <a:r>
              <a:rPr lang="es-ES" sz="2400" dirty="0" smtClean="0">
                <a:latin typeface="Arial Narrow" panose="020B0606020202030204" pitchFamily="34" charset="0"/>
              </a:rPr>
              <a:t>: </a:t>
            </a:r>
            <a:r>
              <a:rPr lang="es-ES" sz="2400" dirty="0" smtClean="0">
                <a:solidFill>
                  <a:srgbClr val="FF0000"/>
                </a:solidFill>
                <a:latin typeface="Arial Narrow" panose="020B0606020202030204" pitchFamily="34" charset="0"/>
              </a:rPr>
              <a:t>Los créditos bancarios otorgados con recursos propios de los bancos para financiar Proyectos de Desarrollo Local, </a:t>
            </a:r>
            <a:r>
              <a:rPr lang="es-ES" sz="2400" u="sng" dirty="0" smtClean="0">
                <a:solidFill>
                  <a:srgbClr val="FF0000"/>
                </a:solidFill>
                <a:latin typeface="Arial Narrow" panose="020B0606020202030204" pitchFamily="34" charset="0"/>
              </a:rPr>
              <a:t>devengan la tasa de interés mínima del plazo aprobado</a:t>
            </a:r>
            <a:r>
              <a:rPr lang="es-ES" sz="2400" dirty="0" smtClean="0">
                <a:latin typeface="Arial Narrow" panose="020B0606020202030204" pitchFamily="34" charset="0"/>
              </a:rPr>
              <a:t> de conformidad con las regulaciones del Banco Central de Cuba.</a:t>
            </a:r>
          </a:p>
          <a:p>
            <a:pPr algn="just"/>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NOVENO: Los bancos en los financiamientos que aprueben con recursos propios exigen </a:t>
            </a:r>
            <a:r>
              <a:rPr lang="es-ES" sz="2400" u="sng" dirty="0" smtClean="0">
                <a:latin typeface="Arial Narrow" panose="020B0606020202030204" pitchFamily="34" charset="0"/>
              </a:rPr>
              <a:t>las garantías previstas en la legislación vigente</a:t>
            </a:r>
            <a:r>
              <a:rPr lang="es-ES" sz="2400" dirty="0" smtClean="0">
                <a:latin typeface="Arial Narrow" panose="020B0606020202030204" pitchFamily="34" charset="0"/>
              </a:rPr>
              <a:t>, </a:t>
            </a:r>
            <a:r>
              <a:rPr lang="es-ES" sz="2400" u="sng" dirty="0" smtClean="0">
                <a:latin typeface="Arial Narrow" panose="020B0606020202030204" pitchFamily="34" charset="0"/>
              </a:rPr>
              <a:t>incluyendo la que puedan aportar los Consejos de la Administración Municipal o Gobiernos Provinciales</a:t>
            </a:r>
            <a:r>
              <a:rPr lang="es-ES" sz="2400" dirty="0" smtClean="0">
                <a:latin typeface="Arial Narrow" panose="020B0606020202030204" pitchFamily="34" charset="0"/>
              </a:rPr>
              <a:t>, a partir de sus fuentes y fondos aprobados. </a:t>
            </a:r>
            <a:endParaRPr lang="es-ES" sz="2400"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594" y="5747656"/>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524" y="5747656"/>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1601" y="5828676"/>
            <a:ext cx="1138124" cy="77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6B4616C7-186D-40DF-A23E-33AE885D16B4}"/>
              </a:ext>
            </a:extLst>
          </p:cNvPr>
          <p:cNvPicPr>
            <a:picLocks noChangeAspect="1"/>
          </p:cNvPicPr>
          <p:nvPr/>
        </p:nvPicPr>
        <p:blipFill>
          <a:blip r:embed="rId6"/>
          <a:stretch>
            <a:fillRect/>
          </a:stretch>
        </p:blipFill>
        <p:spPr>
          <a:xfrm>
            <a:off x="9938081" y="377373"/>
            <a:ext cx="1684799" cy="1187911"/>
          </a:xfrm>
          <a:prstGeom prst="rect">
            <a:avLst/>
          </a:prstGeom>
        </p:spPr>
      </p:pic>
    </p:spTree>
    <p:extLst>
      <p:ext uri="{BB962C8B-B14F-4D97-AF65-F5344CB8AC3E}">
        <p14:creationId xmlns:p14="http://schemas.microsoft.com/office/powerpoint/2010/main" val="206272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4822" y="130628"/>
            <a:ext cx="9923235" cy="6063198"/>
          </a:xfrm>
          <a:prstGeom prst="rect">
            <a:avLst/>
          </a:prstGeom>
          <a:noFill/>
        </p:spPr>
        <p:txBody>
          <a:bodyPr wrap="square" rtlCol="0">
            <a:spAutoFit/>
          </a:bodyPr>
          <a:lstStyle/>
          <a:p>
            <a:pPr algn="just"/>
            <a:r>
              <a:rPr lang="es-ES" sz="2800" b="1" dirty="0" smtClean="0">
                <a:solidFill>
                  <a:srgbClr val="FF0000"/>
                </a:solidFill>
                <a:latin typeface="Arial Narrow" panose="020B0606020202030204" pitchFamily="34" charset="0"/>
              </a:rPr>
              <a:t>Resolución 114/2021 MFP</a:t>
            </a:r>
            <a:endParaRPr lang="es-ES" sz="2400" b="1" dirty="0" smtClean="0">
              <a:latin typeface="Arial Narrow" panose="020B0606020202030204" pitchFamily="34" charset="0"/>
            </a:endParaRPr>
          </a:p>
          <a:p>
            <a:pPr algn="just"/>
            <a:endParaRPr lang="es-ES" sz="2400" b="1" dirty="0" smtClean="0">
              <a:latin typeface="Arial Narrow" panose="020B0606020202030204" pitchFamily="34" charset="0"/>
            </a:endParaRPr>
          </a:p>
          <a:p>
            <a:pPr algn="just"/>
            <a:r>
              <a:rPr lang="es-ES" sz="2400" b="1" dirty="0" smtClean="0">
                <a:latin typeface="Arial Narrow" panose="020B0606020202030204" pitchFamily="34" charset="0"/>
              </a:rPr>
              <a:t>CAPÍTULO </a:t>
            </a:r>
            <a:r>
              <a:rPr lang="es-ES" sz="2400" b="1" dirty="0" smtClean="0">
                <a:latin typeface="Arial Narrow" panose="020B0606020202030204" pitchFamily="34" charset="0"/>
              </a:rPr>
              <a:t>II: </a:t>
            </a:r>
            <a:r>
              <a:rPr lang="es-ES" sz="2400" b="1" dirty="0" smtClean="0">
                <a:solidFill>
                  <a:prstClr val="black"/>
                </a:solidFill>
                <a:latin typeface="Arial Narrow" panose="020B0606020202030204" pitchFamily="34" charset="0"/>
              </a:rPr>
              <a:t>Tratamiento tributario, financiero, de precios y contable aplicables a los Proyectos de Desarrollo Local”</a:t>
            </a:r>
          </a:p>
          <a:p>
            <a:pPr algn="just"/>
            <a:endParaRPr lang="es-ES" sz="2400" b="1" dirty="0" smtClean="0">
              <a:solidFill>
                <a:prstClr val="black"/>
              </a:solidFill>
              <a:latin typeface="Arial Narrow" panose="020B0606020202030204" pitchFamily="34" charset="0"/>
            </a:endParaRPr>
          </a:p>
          <a:p>
            <a:pPr algn="just"/>
            <a:r>
              <a:rPr lang="es-ES" sz="2400" dirty="0" smtClean="0">
                <a:solidFill>
                  <a:prstClr val="black"/>
                </a:solidFill>
                <a:latin typeface="Arial Narrow" panose="020B0606020202030204" pitchFamily="34" charset="0"/>
              </a:rPr>
              <a:t>Artículo 3: “Los proyectos aprobados de desarrollo local </a:t>
            </a:r>
            <a:r>
              <a:rPr lang="es-ES" sz="2400" dirty="0" smtClean="0">
                <a:solidFill>
                  <a:srgbClr val="FF0000"/>
                </a:solidFill>
                <a:latin typeface="Arial Narrow" panose="020B0606020202030204" pitchFamily="34" charset="0"/>
              </a:rPr>
              <a:t>tributan  de forma independiente</a:t>
            </a:r>
            <a:r>
              <a:rPr lang="es-ES" sz="2400" dirty="0" smtClean="0">
                <a:solidFill>
                  <a:prstClr val="black"/>
                </a:solidFill>
                <a:latin typeface="Arial Narrow" panose="020B0606020202030204" pitchFamily="34" charset="0"/>
              </a:rPr>
              <a:t> a las personas naturales o jurídicas que lo integren, (…) </a:t>
            </a:r>
            <a:r>
              <a:rPr lang="es-ES" sz="2400" dirty="0" smtClean="0">
                <a:solidFill>
                  <a:srgbClr val="FF0000"/>
                </a:solidFill>
                <a:latin typeface="Arial Narrow" panose="020B0606020202030204" pitchFamily="34" charset="0"/>
              </a:rPr>
              <a:t>de conformidad con la Ley Tributaria y las adecuaciones que mediante el presente se disponen” </a:t>
            </a:r>
          </a:p>
          <a:p>
            <a:pPr algn="just"/>
            <a:endParaRPr lang="es-ES" sz="2400" dirty="0" smtClean="0">
              <a:solidFill>
                <a:srgbClr val="FF0000"/>
              </a:solidFill>
              <a:latin typeface="Arial Narrow" panose="020B0606020202030204" pitchFamily="34" charset="0"/>
            </a:endParaRPr>
          </a:p>
          <a:p>
            <a:pPr algn="just"/>
            <a:r>
              <a:rPr lang="es-ES" sz="2400" dirty="0">
                <a:solidFill>
                  <a:prstClr val="black"/>
                </a:solidFill>
                <a:latin typeface="Arial Narrow" panose="020B0606020202030204" pitchFamily="34" charset="0"/>
              </a:rPr>
              <a:t>A los efectos de lo dispuesto en el apartado precedente, los proyectos aprobados de desarrollo local </a:t>
            </a:r>
            <a:r>
              <a:rPr lang="es-ES" sz="2400" dirty="0">
                <a:solidFill>
                  <a:srgbClr val="FF0000"/>
                </a:solidFill>
                <a:latin typeface="Arial Narrow" panose="020B0606020202030204" pitchFamily="34" charset="0"/>
              </a:rPr>
              <a:t>tienen la condición de contribuyentes</a:t>
            </a:r>
            <a:r>
              <a:rPr lang="es-ES" sz="2400" dirty="0">
                <a:solidFill>
                  <a:prstClr val="black"/>
                </a:solidFill>
                <a:latin typeface="Arial Narrow" panose="020B0606020202030204" pitchFamily="34" charset="0"/>
              </a:rPr>
              <a:t>, </a:t>
            </a:r>
            <a:r>
              <a:rPr lang="es-ES" sz="2400" dirty="0">
                <a:solidFill>
                  <a:srgbClr val="FF0000"/>
                </a:solidFill>
                <a:latin typeface="Arial Narrow" panose="020B0606020202030204" pitchFamily="34" charset="0"/>
              </a:rPr>
              <a:t>por lo que tienen que regularizar esta condición ante el registro de Contribuyentes de la </a:t>
            </a:r>
          </a:p>
          <a:p>
            <a:pPr algn="just"/>
            <a:r>
              <a:rPr lang="es-ES" sz="2400" dirty="0">
                <a:solidFill>
                  <a:srgbClr val="FF0000"/>
                </a:solidFill>
                <a:latin typeface="Arial Narrow" panose="020B0606020202030204" pitchFamily="34" charset="0"/>
              </a:rPr>
              <a:t>Administración Tributaria</a:t>
            </a:r>
            <a:r>
              <a:rPr lang="es-ES" sz="2400" dirty="0">
                <a:solidFill>
                  <a:prstClr val="black"/>
                </a:solidFill>
                <a:latin typeface="Arial Narrow" panose="020B0606020202030204" pitchFamily="34" charset="0"/>
              </a:rPr>
              <a:t>, de conformidad con los </a:t>
            </a:r>
            <a:endParaRPr lang="es-ES" sz="2400" dirty="0">
              <a:solidFill>
                <a:prstClr val="black"/>
              </a:solidFill>
              <a:latin typeface="Arial Narrow" panose="020B0606020202030204" pitchFamily="34" charset="0"/>
            </a:endParaRPr>
          </a:p>
          <a:p>
            <a:pPr algn="just"/>
            <a:r>
              <a:rPr lang="es-ES" sz="2400" dirty="0">
                <a:solidFill>
                  <a:prstClr val="black"/>
                </a:solidFill>
                <a:latin typeface="Arial Narrow" panose="020B0606020202030204" pitchFamily="34" charset="0"/>
              </a:rPr>
              <a:t>procedimientos </a:t>
            </a:r>
            <a:r>
              <a:rPr lang="es-ES" sz="2400" dirty="0">
                <a:solidFill>
                  <a:prstClr val="black"/>
                </a:solidFill>
                <a:latin typeface="Arial Narrow" panose="020B0606020202030204" pitchFamily="34" charset="0"/>
              </a:rPr>
              <a:t>establecidos.</a:t>
            </a:r>
          </a:p>
          <a:p>
            <a:pPr algn="just"/>
            <a:endParaRPr lang="es-ES" sz="2400" dirty="0" smtClean="0">
              <a:solidFill>
                <a:srgbClr val="FF0000"/>
              </a:solidFill>
              <a:latin typeface="Arial Narrow" panose="020B0606020202030204" pitchFamily="34" charset="0"/>
            </a:endParaRPr>
          </a:p>
          <a:p>
            <a:pPr algn="just"/>
            <a:endParaRPr lang="es-ES" sz="2400" b="1"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238" y="5770619"/>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3355" y="5788166"/>
            <a:ext cx="1478188"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0664"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2094" y="5878284"/>
            <a:ext cx="969963" cy="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34D0327-8994-4694-9CF2-A9FFED001F1C}"/>
              </a:ext>
            </a:extLst>
          </p:cNvPr>
          <p:cNvPicPr>
            <a:picLocks noChangeAspect="1"/>
          </p:cNvPicPr>
          <p:nvPr/>
        </p:nvPicPr>
        <p:blipFill>
          <a:blip r:embed="rId6"/>
          <a:stretch>
            <a:fillRect/>
          </a:stretch>
        </p:blipFill>
        <p:spPr>
          <a:xfrm>
            <a:off x="10218057" y="342288"/>
            <a:ext cx="1898309" cy="1254284"/>
          </a:xfrm>
          <a:prstGeom prst="rect">
            <a:avLst/>
          </a:prstGeom>
        </p:spPr>
      </p:pic>
    </p:spTree>
    <p:extLst>
      <p:ext uri="{BB962C8B-B14F-4D97-AF65-F5344CB8AC3E}">
        <p14:creationId xmlns:p14="http://schemas.microsoft.com/office/powerpoint/2010/main" val="6537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4822" y="130628"/>
            <a:ext cx="9923235" cy="68018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Resolución 114/2021 MFP</a:t>
            </a:r>
            <a:endPar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CAPÍTULO II: Tratamiento tributario, financiero, de precios y contable aplicables a los Proyectos de Desarrollo Local”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Artículo 4</a:t>
            </a:r>
            <a:r>
              <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 Los proyectos aprobados de desarrollo local son sujetos de los impuestos sobre las ventas minoristas o los servicios a la población, según corresponda, que calculan y pagan aplicando un tipo impositivo del 10 %.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En caso de la comercialización minorista de las producciones de alimentos  provenientes de las </a:t>
            </a:r>
            <a:r>
              <a:rPr kumimoji="0" lang="es-ES" sz="2400" b="0" i="0" u="none" strike="noStrike" kern="1200" cap="none" spc="0" normalizeH="0" baseline="0" noProof="0" dirty="0" err="1" smtClean="0">
                <a:ln>
                  <a:noFill/>
                </a:ln>
                <a:solidFill>
                  <a:srgbClr val="FF0000"/>
                </a:solidFill>
                <a:effectLst/>
                <a:uLnTx/>
                <a:uFillTx/>
                <a:latin typeface="Arial Narrow" panose="020B0606020202030204" pitchFamily="34" charset="0"/>
                <a:ea typeface="+mn-ea"/>
                <a:cs typeface="+mn-cs"/>
              </a:rPr>
              <a:t>minindustrias</a:t>
            </a:r>
            <a:r>
              <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 se aplica  un tipo impositivo del 5 %.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endParaRPr>
          </a:p>
          <a:p>
            <a:pPr algn="just"/>
            <a:endParaRPr lang="es-ES" sz="2400" dirty="0">
              <a:solidFill>
                <a:srgbClr val="000000"/>
              </a:solidFill>
              <a:latin typeface="Times New Roman" panose="02020603050405020304" pitchFamily="18" charset="0"/>
            </a:endParaRPr>
          </a:p>
          <a:p>
            <a:pPr algn="just"/>
            <a:r>
              <a:rPr lang="es-ES" sz="2400" u="sng" dirty="0">
                <a:latin typeface="Arial Narrow" panose="020B0606020202030204" pitchFamily="34" charset="0"/>
              </a:rPr>
              <a:t>A solicitud de los consejos provinciales</a:t>
            </a:r>
            <a:r>
              <a:rPr lang="es-ES" sz="2400" dirty="0">
                <a:solidFill>
                  <a:srgbClr val="000000"/>
                </a:solidFill>
                <a:latin typeface="Arial Narrow" panose="020B0606020202030204" pitchFamily="34" charset="0"/>
              </a:rPr>
              <a:t>, el </a:t>
            </a:r>
            <a:r>
              <a:rPr lang="es-ES" sz="2400" dirty="0">
                <a:solidFill>
                  <a:srgbClr val="FF0000"/>
                </a:solidFill>
                <a:latin typeface="Arial Narrow" panose="020B0606020202030204" pitchFamily="34" charset="0"/>
              </a:rPr>
              <a:t>Ministerio de Finanzas y Precios podrá exonerar o bonificar </a:t>
            </a:r>
            <a:r>
              <a:rPr lang="es-ES" sz="2400" dirty="0">
                <a:solidFill>
                  <a:srgbClr val="000000"/>
                </a:solidFill>
                <a:latin typeface="Arial Narrow" panose="020B0606020202030204" pitchFamily="34" charset="0"/>
              </a:rPr>
              <a:t>el pago de estos </a:t>
            </a:r>
            <a:r>
              <a:rPr lang="es-ES" sz="2400" dirty="0">
                <a:solidFill>
                  <a:srgbClr val="FF0000"/>
                </a:solidFill>
                <a:latin typeface="Arial Narrow" panose="020B0606020202030204" pitchFamily="34" charset="0"/>
              </a:rPr>
              <a:t>tributos</a:t>
            </a:r>
            <a:r>
              <a:rPr lang="es-ES" sz="2400" dirty="0">
                <a:solidFill>
                  <a:srgbClr val="000000"/>
                </a:solidFill>
                <a:latin typeface="Arial Narrow" panose="020B0606020202030204" pitchFamily="34" charset="0"/>
              </a:rPr>
              <a:t>, en correspondencia con las características y contribución  de estos proyectos a las estrategias de desarrollo </a:t>
            </a:r>
          </a:p>
          <a:p>
            <a:pPr algn="just"/>
            <a:r>
              <a:rPr lang="es-ES" sz="2400" dirty="0">
                <a:solidFill>
                  <a:srgbClr val="000000"/>
                </a:solidFill>
                <a:latin typeface="Arial Narrow" panose="020B0606020202030204" pitchFamily="34" charset="0"/>
              </a:rPr>
              <a:t>municipal y provincial.</a:t>
            </a:r>
            <a:endParaRPr lang="es-CU" sz="2400" dirty="0">
              <a:solidFill>
                <a:srgbClr val="000000"/>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400" dirty="0">
              <a:solidFill>
                <a:srgbClr val="FF0000"/>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238" y="5770619"/>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3355" y="5788166"/>
            <a:ext cx="1478188"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0664"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2094" y="5878284"/>
            <a:ext cx="969963" cy="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34D0327-8994-4694-9CF2-A9FFED001F1C}"/>
              </a:ext>
            </a:extLst>
          </p:cNvPr>
          <p:cNvPicPr>
            <a:picLocks noChangeAspect="1"/>
          </p:cNvPicPr>
          <p:nvPr/>
        </p:nvPicPr>
        <p:blipFill>
          <a:blip r:embed="rId6"/>
          <a:stretch>
            <a:fillRect/>
          </a:stretch>
        </p:blipFill>
        <p:spPr>
          <a:xfrm>
            <a:off x="10218057" y="342288"/>
            <a:ext cx="1898309" cy="1254284"/>
          </a:xfrm>
          <a:prstGeom prst="rect">
            <a:avLst/>
          </a:prstGeom>
        </p:spPr>
      </p:pic>
    </p:spTree>
    <p:extLst>
      <p:ext uri="{BB962C8B-B14F-4D97-AF65-F5344CB8AC3E}">
        <p14:creationId xmlns:p14="http://schemas.microsoft.com/office/powerpoint/2010/main" val="3320219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4822" y="130628"/>
            <a:ext cx="9923235" cy="64325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Resolución 114/2021 MFP</a:t>
            </a:r>
            <a:endPar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CAPÍTULO II: Tratamiento tributario, financiero, de precios y contable aplicables a los Proyectos de Desarrollo Local”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endParaRPr>
          </a:p>
          <a:p>
            <a:pPr algn="just"/>
            <a:r>
              <a:rPr lang="es-ES" sz="2400" dirty="0">
                <a:latin typeface="Arial Narrow" panose="020B0606020202030204" pitchFamily="34" charset="0"/>
              </a:rPr>
              <a:t>Artículo 5. Los proyectos aprobados de desarrollo local </a:t>
            </a:r>
            <a:r>
              <a:rPr lang="es-ES" sz="2400" b="1" dirty="0">
                <a:solidFill>
                  <a:srgbClr val="FF0000"/>
                </a:solidFill>
                <a:latin typeface="Arial Narrow" panose="020B0606020202030204" pitchFamily="34" charset="0"/>
              </a:rPr>
              <a:t>son sujetos del Impuesto sobre Utilidades,</a:t>
            </a:r>
            <a:r>
              <a:rPr lang="es-ES" sz="2400" dirty="0">
                <a:latin typeface="Arial Narrow" panose="020B0606020202030204" pitchFamily="34" charset="0"/>
              </a:rPr>
              <a:t> que calculan y pagan aplicando un </a:t>
            </a:r>
            <a:r>
              <a:rPr lang="es-ES" sz="2400" b="1" u="sng" dirty="0">
                <a:solidFill>
                  <a:srgbClr val="FF0000"/>
                </a:solidFill>
                <a:latin typeface="Arial Narrow" panose="020B0606020202030204" pitchFamily="34" charset="0"/>
              </a:rPr>
              <a:t>tipo impositivo del quince por ciento (15 %). </a:t>
            </a:r>
            <a:endParaRPr lang="es-ES" sz="2400" b="1" u="sng" dirty="0" smtClean="0">
              <a:solidFill>
                <a:srgbClr val="FF0000"/>
              </a:solidFill>
              <a:latin typeface="Arial Narrow" panose="020B0606020202030204" pitchFamily="34" charset="0"/>
            </a:endParaRPr>
          </a:p>
          <a:p>
            <a:pPr algn="just"/>
            <a:endParaRPr lang="es-ES" sz="2400" b="1" u="sng" dirty="0">
              <a:solidFill>
                <a:srgbClr val="FF0000"/>
              </a:solidFill>
              <a:latin typeface="Arial Narrow" panose="020B0606020202030204" pitchFamily="34" charset="0"/>
            </a:endParaRPr>
          </a:p>
          <a:p>
            <a:pPr algn="just"/>
            <a:endParaRPr lang="es-ES" sz="2400" b="1" u="sng" dirty="0">
              <a:solidFill>
                <a:srgbClr val="FF0000"/>
              </a:solidFill>
              <a:latin typeface="Arial Narrow" panose="020B0606020202030204" pitchFamily="34" charset="0"/>
            </a:endParaRPr>
          </a:p>
          <a:p>
            <a:pPr algn="just"/>
            <a:r>
              <a:rPr lang="es-ES" sz="2400" dirty="0">
                <a:solidFill>
                  <a:srgbClr val="000000"/>
                </a:solidFill>
                <a:latin typeface="Arial Narrow" panose="020B0606020202030204" pitchFamily="34" charset="0"/>
              </a:rPr>
              <a:t>Los proyectos aprobados de desarrollo local </a:t>
            </a:r>
            <a:r>
              <a:rPr lang="es-ES" sz="2400" dirty="0">
                <a:solidFill>
                  <a:srgbClr val="FF0000"/>
                </a:solidFill>
                <a:latin typeface="Arial Narrow" panose="020B0606020202030204" pitchFamily="34" charset="0"/>
              </a:rPr>
              <a:t>están exentos del pago del Impuesto Aduanero</a:t>
            </a:r>
            <a:r>
              <a:rPr lang="es-ES" sz="2400" dirty="0">
                <a:solidFill>
                  <a:srgbClr val="000000"/>
                </a:solidFill>
                <a:latin typeface="Arial Narrow" panose="020B0606020202030204" pitchFamily="34" charset="0"/>
              </a:rPr>
              <a:t> por la importación de equipamiento y tecnología, relacionados a los procesos inversionistas, en correspondencia con lo dispuesto por este Ministerio para cada proyecto</a:t>
            </a:r>
            <a:endParaRPr lang="es-ES" sz="2400" b="1" u="sng" dirty="0">
              <a:solidFill>
                <a:srgbClr val="FF0000"/>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238" y="5770619"/>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3355" y="5788166"/>
            <a:ext cx="1478188"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0664"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2094" y="5878284"/>
            <a:ext cx="969963" cy="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34D0327-8994-4694-9CF2-A9FFED001F1C}"/>
              </a:ext>
            </a:extLst>
          </p:cNvPr>
          <p:cNvPicPr>
            <a:picLocks noChangeAspect="1"/>
          </p:cNvPicPr>
          <p:nvPr/>
        </p:nvPicPr>
        <p:blipFill>
          <a:blip r:embed="rId6"/>
          <a:stretch>
            <a:fillRect/>
          </a:stretch>
        </p:blipFill>
        <p:spPr>
          <a:xfrm>
            <a:off x="10218057" y="342288"/>
            <a:ext cx="1898309" cy="1254284"/>
          </a:xfrm>
          <a:prstGeom prst="rect">
            <a:avLst/>
          </a:prstGeom>
        </p:spPr>
      </p:pic>
    </p:spTree>
    <p:extLst>
      <p:ext uri="{BB962C8B-B14F-4D97-AF65-F5344CB8AC3E}">
        <p14:creationId xmlns:p14="http://schemas.microsoft.com/office/powerpoint/2010/main" val="3287861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8894" t="16338" r="28627" b="23303"/>
          <a:stretch>
            <a:fillRect/>
          </a:stretch>
        </p:blipFill>
        <p:spPr bwMode="auto">
          <a:xfrm>
            <a:off x="261257" y="180749"/>
            <a:ext cx="66881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922" y="5720328"/>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8231" y="5720328"/>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71314" y="5720328"/>
            <a:ext cx="1318306" cy="72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89620" y="5720328"/>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715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186" y="127426"/>
            <a:ext cx="9245599" cy="6063198"/>
          </a:xfrm>
          <a:prstGeom prst="rect">
            <a:avLst/>
          </a:prstGeom>
          <a:noFill/>
        </p:spPr>
        <p:txBody>
          <a:bodyPr wrap="square" rtlCol="0">
            <a:spAutoFit/>
          </a:bodyPr>
          <a:lstStyle/>
          <a:p>
            <a:pPr algn="just"/>
            <a:endParaRPr lang="es-ES" sz="2400" b="1" u="sng" dirty="0">
              <a:solidFill>
                <a:srgbClr val="FF0000"/>
              </a:solidFill>
              <a:latin typeface="Arial Narrow" panose="020B0606020202030204" pitchFamily="34" charset="0"/>
            </a:endParaRPr>
          </a:p>
          <a:p>
            <a:pPr algn="just"/>
            <a:r>
              <a:rPr lang="es-ES" sz="2800" b="1" dirty="0">
                <a:solidFill>
                  <a:srgbClr val="FF0000"/>
                </a:solidFill>
                <a:latin typeface="Arial Narrow" panose="020B0606020202030204" pitchFamily="34" charset="0"/>
              </a:rPr>
              <a:t>Resolución 114/2021 MFP</a:t>
            </a:r>
            <a:endParaRPr lang="es-ES" sz="2800" b="1" dirty="0">
              <a:solidFill>
                <a:prstClr val="black"/>
              </a:solidFill>
              <a:latin typeface="Arial Narrow" panose="020B0606020202030204" pitchFamily="34" charset="0"/>
            </a:endParaRPr>
          </a:p>
          <a:p>
            <a:pPr lvl="0" algn="just"/>
            <a:endParaRPr lang="es-ES" sz="2400" b="1" dirty="0">
              <a:solidFill>
                <a:prstClr val="black"/>
              </a:solidFill>
              <a:latin typeface="Arial Narrow" panose="020B0606020202030204" pitchFamily="34" charset="0"/>
            </a:endParaRPr>
          </a:p>
          <a:p>
            <a:pPr lvl="0" algn="just"/>
            <a:r>
              <a:rPr lang="es-ES" sz="2400" b="1" dirty="0" smtClean="0">
                <a:solidFill>
                  <a:prstClr val="black"/>
                </a:solidFill>
                <a:latin typeface="Arial Narrow" panose="020B0606020202030204" pitchFamily="34" charset="0"/>
              </a:rPr>
              <a:t>CAPÍTULO </a:t>
            </a:r>
            <a:r>
              <a:rPr lang="es-ES" sz="2400" b="1" dirty="0">
                <a:solidFill>
                  <a:prstClr val="black"/>
                </a:solidFill>
                <a:latin typeface="Arial Narrow" panose="020B0606020202030204" pitchFamily="34" charset="0"/>
              </a:rPr>
              <a:t>II: Tratamiento tributario, financiero, de precios y contable aplicables a los Proyectos de Desarrollo Local”</a:t>
            </a:r>
          </a:p>
          <a:p>
            <a:pPr algn="just"/>
            <a:endParaRPr lang="es-ES" sz="2400" b="1" dirty="0">
              <a:solidFill>
                <a:srgbClr val="FF0000"/>
              </a:solidFill>
              <a:latin typeface="Arial Narrow" panose="020B0606020202030204" pitchFamily="34" charset="0"/>
            </a:endParaRPr>
          </a:p>
          <a:p>
            <a:pPr algn="just"/>
            <a:endParaRPr lang="es-ES" sz="2400" b="1" dirty="0">
              <a:solidFill>
                <a:srgbClr val="FF0000"/>
              </a:solidFill>
              <a:latin typeface="Arial Narrow" panose="020B0606020202030204" pitchFamily="34" charset="0"/>
            </a:endParaRPr>
          </a:p>
          <a:p>
            <a:pPr algn="just"/>
            <a:r>
              <a:rPr lang="es-ES" sz="2400" dirty="0" smtClean="0">
                <a:latin typeface="Arial Narrow" panose="020B0606020202030204" pitchFamily="34" charset="0"/>
              </a:rPr>
              <a:t>Artículo 7</a:t>
            </a:r>
            <a:r>
              <a:rPr lang="es-ES" sz="2400" b="1" dirty="0" smtClean="0">
                <a:solidFill>
                  <a:srgbClr val="FF0000"/>
                </a:solidFill>
                <a:latin typeface="Arial Narrow" panose="020B0606020202030204" pitchFamily="34" charset="0"/>
              </a:rPr>
              <a:t>. </a:t>
            </a:r>
            <a:r>
              <a:rPr lang="es-ES" sz="2400" b="1" u="sng" dirty="0" smtClean="0">
                <a:solidFill>
                  <a:srgbClr val="FF0000"/>
                </a:solidFill>
                <a:latin typeface="Arial Narrow" panose="020B0606020202030204" pitchFamily="34" charset="0"/>
              </a:rPr>
              <a:t>Los precios </a:t>
            </a:r>
            <a:r>
              <a:rPr lang="es-ES" sz="2400" b="1" dirty="0" smtClean="0">
                <a:solidFill>
                  <a:srgbClr val="FF0000"/>
                </a:solidFill>
                <a:latin typeface="Arial Narrow" panose="020B0606020202030204" pitchFamily="34" charset="0"/>
              </a:rPr>
              <a:t>de los productos y servicios que comercializan</a:t>
            </a:r>
            <a:r>
              <a:rPr lang="es-ES" sz="2400" dirty="0" smtClean="0">
                <a:solidFill>
                  <a:srgbClr val="FF0000"/>
                </a:solidFill>
                <a:latin typeface="Arial Narrow" panose="020B0606020202030204" pitchFamily="34" charset="0"/>
              </a:rPr>
              <a:t> </a:t>
            </a:r>
            <a:r>
              <a:rPr lang="es-ES" sz="2400" dirty="0" smtClean="0">
                <a:latin typeface="Arial Narrow" panose="020B0606020202030204" pitchFamily="34" charset="0"/>
              </a:rPr>
              <a:t>los proyectos aprobados de desarrollo local,</a:t>
            </a:r>
            <a:r>
              <a:rPr lang="es-ES" sz="2400" dirty="0" smtClean="0">
                <a:solidFill>
                  <a:srgbClr val="FF0000"/>
                </a:solidFill>
                <a:latin typeface="Arial Narrow" panose="020B0606020202030204" pitchFamily="34" charset="0"/>
              </a:rPr>
              <a:t> </a:t>
            </a:r>
            <a:r>
              <a:rPr lang="es-ES" sz="2400" b="1" u="sng" dirty="0" smtClean="0">
                <a:solidFill>
                  <a:srgbClr val="FF0000"/>
                </a:solidFill>
                <a:latin typeface="Arial Narrow" panose="020B0606020202030204" pitchFamily="34" charset="0"/>
              </a:rPr>
              <a:t>se establecen por acuerdo entre las partes</a:t>
            </a:r>
            <a:r>
              <a:rPr lang="es-ES" sz="2400" b="1" dirty="0" smtClean="0">
                <a:solidFill>
                  <a:srgbClr val="FF0000"/>
                </a:solidFill>
                <a:latin typeface="Arial Narrow" panose="020B0606020202030204" pitchFamily="34" charset="0"/>
              </a:rPr>
              <a:t> siempre que no generen subsidios, enmarcándose en lo establecido por los consejos de la Administración municipales</a:t>
            </a:r>
            <a:r>
              <a:rPr lang="es-ES" sz="2400" b="1" dirty="0" smtClean="0">
                <a:solidFill>
                  <a:srgbClr val="FF0000"/>
                </a:solidFill>
                <a:latin typeface="Arial Narrow" panose="020B0606020202030204" pitchFamily="34" charset="0"/>
              </a:rPr>
              <a:t>.</a:t>
            </a:r>
          </a:p>
          <a:p>
            <a:pPr algn="just"/>
            <a:endParaRPr lang="es-ES" sz="2400" b="1" dirty="0" smtClean="0">
              <a:solidFill>
                <a:srgbClr val="FF0000"/>
              </a:solidFill>
              <a:latin typeface="Arial Narrow" panose="020B0606020202030204" pitchFamily="34" charset="0"/>
            </a:endParaRPr>
          </a:p>
          <a:p>
            <a:pPr algn="just"/>
            <a:endParaRPr lang="es-ES" sz="2400" b="1" dirty="0" smtClean="0">
              <a:solidFill>
                <a:srgbClr val="FF0000"/>
              </a:solidFill>
              <a:latin typeface="Arial Narrow" panose="020B0606020202030204" pitchFamily="34" charset="0"/>
            </a:endParaRPr>
          </a:p>
          <a:p>
            <a:pPr algn="just"/>
            <a:r>
              <a:rPr lang="es-ES" sz="2400" dirty="0" smtClean="0">
                <a:latin typeface="Arial Narrow" panose="020B0606020202030204" pitchFamily="34" charset="0"/>
              </a:rPr>
              <a:t>Artículo 8. Los proyectos aprobados de desarrollo local </a:t>
            </a:r>
            <a:r>
              <a:rPr lang="es-ES" sz="2400" b="1" dirty="0" smtClean="0">
                <a:solidFill>
                  <a:srgbClr val="FF0000"/>
                </a:solidFill>
                <a:latin typeface="Arial Narrow" panose="020B0606020202030204" pitchFamily="34" charset="0"/>
              </a:rPr>
              <a:t>disponen </a:t>
            </a:r>
            <a:endParaRPr lang="es-ES" sz="2400" b="1" dirty="0" smtClean="0">
              <a:solidFill>
                <a:srgbClr val="FF0000"/>
              </a:solidFill>
              <a:latin typeface="Arial Narrow" panose="020B0606020202030204" pitchFamily="34" charset="0"/>
            </a:endParaRPr>
          </a:p>
          <a:p>
            <a:pPr algn="just"/>
            <a:r>
              <a:rPr lang="es-ES" sz="2400" b="1" dirty="0" smtClean="0">
                <a:solidFill>
                  <a:srgbClr val="FF0000"/>
                </a:solidFill>
                <a:latin typeface="Arial Narrow" panose="020B0606020202030204" pitchFamily="34" charset="0"/>
              </a:rPr>
              <a:t>de </a:t>
            </a:r>
            <a:r>
              <a:rPr lang="es-ES" sz="2400" b="1" dirty="0" smtClean="0">
                <a:solidFill>
                  <a:srgbClr val="FF0000"/>
                </a:solidFill>
                <a:latin typeface="Arial Narrow" panose="020B0606020202030204" pitchFamily="34" charset="0"/>
              </a:rPr>
              <a:t>la utilidad después de impuestos en correspondencia con </a:t>
            </a:r>
            <a:r>
              <a:rPr lang="es-ES" sz="2400" b="1" dirty="0" smtClean="0">
                <a:solidFill>
                  <a:srgbClr val="FF0000"/>
                </a:solidFill>
                <a:latin typeface="Arial Narrow" panose="020B0606020202030204" pitchFamily="34" charset="0"/>
              </a:rPr>
              <a:t>lo</a:t>
            </a:r>
          </a:p>
          <a:p>
            <a:pPr algn="just"/>
            <a:r>
              <a:rPr lang="es-ES" sz="2400" b="1" dirty="0" smtClean="0">
                <a:solidFill>
                  <a:srgbClr val="FF0000"/>
                </a:solidFill>
                <a:latin typeface="Arial Narrow" panose="020B0606020202030204" pitchFamily="34" charset="0"/>
              </a:rPr>
              <a:t> </a:t>
            </a:r>
            <a:r>
              <a:rPr lang="es-ES" sz="2400" b="1" dirty="0" smtClean="0">
                <a:solidFill>
                  <a:srgbClr val="FF0000"/>
                </a:solidFill>
                <a:latin typeface="Arial Narrow" panose="020B0606020202030204" pitchFamily="34" charset="0"/>
              </a:rPr>
              <a:t>aprobado a tales efectos en la legislación vigente. </a:t>
            </a:r>
            <a:endParaRPr lang="es-ES" sz="2400" b="1" dirty="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089" y="5747657"/>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0785" y="5747656"/>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95039" y="5849257"/>
            <a:ext cx="1096961" cy="84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4171" y="5849257"/>
            <a:ext cx="1175658" cy="72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34D0327-8994-4694-9CF2-A9FFED001F1C}"/>
              </a:ext>
            </a:extLst>
          </p:cNvPr>
          <p:cNvPicPr>
            <a:picLocks noChangeAspect="1"/>
          </p:cNvPicPr>
          <p:nvPr/>
        </p:nvPicPr>
        <p:blipFill>
          <a:blip r:embed="rId6"/>
          <a:stretch>
            <a:fillRect/>
          </a:stretch>
        </p:blipFill>
        <p:spPr>
          <a:xfrm>
            <a:off x="10218057" y="342288"/>
            <a:ext cx="1898309" cy="1254284"/>
          </a:xfrm>
          <a:prstGeom prst="rect">
            <a:avLst/>
          </a:prstGeom>
        </p:spPr>
      </p:pic>
    </p:spTree>
    <p:extLst>
      <p:ext uri="{BB962C8B-B14F-4D97-AF65-F5344CB8AC3E}">
        <p14:creationId xmlns:p14="http://schemas.microsoft.com/office/powerpoint/2010/main" val="297852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7658" y="1012971"/>
            <a:ext cx="8645070" cy="4524315"/>
          </a:xfrm>
          <a:prstGeom prst="rect">
            <a:avLst/>
          </a:prstGeom>
          <a:noFill/>
        </p:spPr>
        <p:txBody>
          <a:bodyPr wrap="square" rtlCol="0">
            <a:spAutoFit/>
          </a:bodyPr>
          <a:lstStyle/>
          <a:p>
            <a:r>
              <a:rPr lang="es-ES" sz="2400" dirty="0" smtClean="0">
                <a:latin typeface="Arial Narrow" panose="020B0606020202030204" pitchFamily="34" charset="0"/>
              </a:rPr>
              <a:t>Artículo 9. Los titulares de proyectos de desarrollo local, registran como ingresos financieros, aquellos que obtienen como resultado de los mismos</a:t>
            </a:r>
            <a:r>
              <a:rPr lang="es-ES" sz="2400" dirty="0" smtClean="0">
                <a:latin typeface="Arial Narrow" panose="020B0606020202030204" pitchFamily="34" charset="0"/>
              </a:rPr>
              <a:t>.</a:t>
            </a:r>
          </a:p>
          <a:p>
            <a:endParaRPr lang="es-ES" sz="2400" dirty="0">
              <a:latin typeface="Arial Narrow" panose="020B0606020202030204" pitchFamily="34" charset="0"/>
            </a:endParaRPr>
          </a:p>
          <a:p>
            <a:endParaRPr lang="es-ES" sz="2400" dirty="0" smtClean="0">
              <a:latin typeface="Arial Narrow" panose="020B0606020202030204" pitchFamily="34" charset="0"/>
            </a:endParaRPr>
          </a:p>
          <a:p>
            <a:pPr algn="just"/>
            <a:r>
              <a:rPr lang="es-ES" sz="2400" dirty="0">
                <a:latin typeface="Arial Narrow" panose="020B0606020202030204" pitchFamily="34" charset="0"/>
              </a:rPr>
              <a:t>Artículo 10. </a:t>
            </a:r>
            <a:r>
              <a:rPr lang="es-ES" sz="2400" dirty="0">
                <a:solidFill>
                  <a:srgbClr val="FF0000"/>
                </a:solidFill>
                <a:latin typeface="Arial Narrow" panose="020B0606020202030204" pitchFamily="34" charset="0"/>
              </a:rPr>
              <a:t>Los proyectos de desarrollo local llevan su contabilidad de forma independiente </a:t>
            </a:r>
            <a:r>
              <a:rPr lang="es-ES" sz="2400" dirty="0">
                <a:latin typeface="Arial Narrow" panose="020B0606020202030204" pitchFamily="34" charset="0"/>
              </a:rPr>
              <a:t>y aplican las Normas Cubanas de </a:t>
            </a:r>
            <a:r>
              <a:rPr lang="es-ES" sz="2400" dirty="0" smtClean="0">
                <a:latin typeface="Arial Narrow" panose="020B0606020202030204" pitchFamily="34" charset="0"/>
              </a:rPr>
              <a:t>Información </a:t>
            </a:r>
            <a:r>
              <a:rPr lang="es-ES" sz="2400" dirty="0">
                <a:latin typeface="Arial Narrow" panose="020B0606020202030204" pitchFamily="34" charset="0"/>
              </a:rPr>
              <a:t>Financiera.</a:t>
            </a:r>
          </a:p>
          <a:p>
            <a:endParaRPr lang="es-ES" sz="2400" dirty="0" smtClean="0">
              <a:latin typeface="Arial Narrow" panose="020B0606020202030204" pitchFamily="34" charset="0"/>
            </a:endParaRPr>
          </a:p>
          <a:p>
            <a:endParaRPr lang="es-ES" sz="2400" dirty="0">
              <a:latin typeface="Arial Narrow" panose="020B0606020202030204" pitchFamily="34" charset="0"/>
            </a:endParaRPr>
          </a:p>
          <a:p>
            <a:r>
              <a:rPr lang="es-ES" sz="2400" dirty="0" smtClean="0">
                <a:latin typeface="Arial Narrow" panose="020B0606020202030204" pitchFamily="34" charset="0"/>
              </a:rPr>
              <a:t> Artículo 11. Los proyectos de desarrollo local </a:t>
            </a:r>
            <a:r>
              <a:rPr lang="es-ES" sz="2400" b="1" dirty="0" smtClean="0">
                <a:solidFill>
                  <a:srgbClr val="FF0000"/>
                </a:solidFill>
                <a:latin typeface="Arial Narrow" panose="020B0606020202030204" pitchFamily="34" charset="0"/>
              </a:rPr>
              <a:t>aplican las tarifas de electricidad, agua, gas y teléfono, según lo establecido a personas jurídicas. </a:t>
            </a:r>
            <a:endParaRPr lang="es-ES" sz="2400" b="1" dirty="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828" y="5936343"/>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34D0327-8994-4694-9CF2-A9FFED001F1C}"/>
              </a:ext>
            </a:extLst>
          </p:cNvPr>
          <p:cNvPicPr>
            <a:picLocks noChangeAspect="1"/>
          </p:cNvPicPr>
          <p:nvPr/>
        </p:nvPicPr>
        <p:blipFill>
          <a:blip r:embed="rId6"/>
          <a:stretch>
            <a:fillRect/>
          </a:stretch>
        </p:blipFill>
        <p:spPr>
          <a:xfrm>
            <a:off x="9985828" y="385829"/>
            <a:ext cx="1898309" cy="1254284"/>
          </a:xfrm>
          <a:prstGeom prst="rect">
            <a:avLst/>
          </a:prstGeom>
        </p:spPr>
      </p:pic>
    </p:spTree>
    <p:extLst>
      <p:ext uri="{BB962C8B-B14F-4D97-AF65-F5344CB8AC3E}">
        <p14:creationId xmlns:p14="http://schemas.microsoft.com/office/powerpoint/2010/main" val="2081405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6442" y="193331"/>
            <a:ext cx="9782628" cy="6001643"/>
          </a:xfrm>
          <a:prstGeom prst="rect">
            <a:avLst/>
          </a:prstGeom>
          <a:noFill/>
        </p:spPr>
        <p:txBody>
          <a:bodyPr wrap="square" rtlCol="0">
            <a:spAutoFit/>
          </a:bodyPr>
          <a:lstStyle/>
          <a:p>
            <a:r>
              <a:rPr lang="es-ES" sz="2400" b="1" dirty="0" smtClean="0">
                <a:solidFill>
                  <a:srgbClr val="FF0000"/>
                </a:solidFill>
                <a:latin typeface="Arial Narrow" panose="020B0606020202030204" pitchFamily="34" charset="0"/>
              </a:rPr>
              <a:t>INDICACIONES PARA EL PROCESO DE CONTRATACIÓN ECONÓMICA</a:t>
            </a:r>
          </a:p>
          <a:p>
            <a:r>
              <a:rPr lang="es-ES" sz="2400" b="1" dirty="0" smtClean="0">
                <a:solidFill>
                  <a:srgbClr val="FF0000"/>
                </a:solidFill>
                <a:latin typeface="Arial Narrow" panose="020B0606020202030204" pitchFamily="34" charset="0"/>
              </a:rPr>
              <a:t> DE LOS PROYECTOS DE DESARROLLO LOCALEN EL QUE </a:t>
            </a:r>
          </a:p>
          <a:p>
            <a:r>
              <a:rPr lang="es-ES" sz="2400" b="1" dirty="0" smtClean="0">
                <a:solidFill>
                  <a:srgbClr val="FF0000"/>
                </a:solidFill>
                <a:latin typeface="Arial Narrow" panose="020B0606020202030204" pitchFamily="34" charset="0"/>
              </a:rPr>
              <a:t>CONCURREN DOS O MÁS ACTORESLOCALES </a:t>
            </a:r>
            <a:r>
              <a:rPr lang="es-ES" sz="2400" dirty="0" smtClean="0">
                <a:latin typeface="Arial Narrow" panose="020B0606020202030204" pitchFamily="34" charset="0"/>
              </a:rPr>
              <a:t>(18/06/2021)</a:t>
            </a:r>
          </a:p>
          <a:p>
            <a:endParaRPr lang="es-ES" sz="2400" dirty="0">
              <a:latin typeface="Arial Narrow" panose="020B0606020202030204" pitchFamily="34" charset="0"/>
            </a:endParaRPr>
          </a:p>
          <a:p>
            <a:r>
              <a:rPr lang="es-ES" sz="2400" dirty="0" smtClean="0">
                <a:latin typeface="Arial Narrow" panose="020B0606020202030204" pitchFamily="34" charset="0"/>
              </a:rPr>
              <a:t>En el punto 2, se hace referencia a los establecido en el Decreto 33, respecto a las figuras que pueden ser titulares de proyectos de desarrollo local.</a:t>
            </a:r>
          </a:p>
          <a:p>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En </a:t>
            </a:r>
            <a:r>
              <a:rPr lang="es-ES" sz="2400" dirty="0">
                <a:latin typeface="Arial Narrow" panose="020B0606020202030204" pitchFamily="34" charset="0"/>
              </a:rPr>
              <a:t>el punto </a:t>
            </a:r>
            <a:r>
              <a:rPr lang="es-ES" sz="2400" dirty="0" smtClean="0">
                <a:latin typeface="Arial Narrow" panose="020B0606020202030204" pitchFamily="34" charset="0"/>
              </a:rPr>
              <a:t>3,</a:t>
            </a:r>
            <a:r>
              <a:rPr lang="es-ES" sz="2400" dirty="0">
                <a:latin typeface="Arial Narrow" panose="020B0606020202030204" pitchFamily="34" charset="0"/>
              </a:rPr>
              <a:t> se hace referencia a los establecido en el Decreto 33, </a:t>
            </a:r>
            <a:r>
              <a:rPr lang="es-ES" sz="2400" dirty="0" smtClean="0">
                <a:latin typeface="Arial Narrow" panose="020B0606020202030204" pitchFamily="34" charset="0"/>
              </a:rPr>
              <a:t>acerca de que en el PDL </a:t>
            </a:r>
            <a:r>
              <a:rPr lang="es-ES" sz="2400" dirty="0">
                <a:latin typeface="Arial Narrow" panose="020B0606020202030204" pitchFamily="34" charset="0"/>
              </a:rPr>
              <a:t>e</a:t>
            </a:r>
            <a:r>
              <a:rPr lang="es-ES" sz="2400" dirty="0" smtClean="0">
                <a:latin typeface="Arial Narrow" panose="020B0606020202030204" pitchFamily="34" charset="0"/>
              </a:rPr>
              <a:t>n  el que concurren dos o más actores locales se CONSTITUYE POR ASOCIACIÓN CONTRACTUAL, sin que implique la constitución de una persona jurídica  </a:t>
            </a:r>
          </a:p>
          <a:p>
            <a:endParaRPr lang="es-ES" sz="2400" dirty="0" smtClean="0">
              <a:latin typeface="Arial Narrow" panose="020B0606020202030204" pitchFamily="34" charset="0"/>
            </a:endParaRPr>
          </a:p>
          <a:p>
            <a:r>
              <a:rPr lang="es-ES" sz="2400" dirty="0">
                <a:latin typeface="Arial Narrow" panose="020B0606020202030204" pitchFamily="34" charset="0"/>
              </a:rPr>
              <a:t>En el punto </a:t>
            </a:r>
            <a:r>
              <a:rPr lang="es-ES" sz="2400" dirty="0" smtClean="0">
                <a:latin typeface="Arial Narrow" panose="020B0606020202030204" pitchFamily="34" charset="0"/>
              </a:rPr>
              <a:t>4, se establece que, para el funcionamiento de la asociación contractual SE (TIENE QUE) </a:t>
            </a:r>
            <a:r>
              <a:rPr lang="es-ES" sz="2400" dirty="0" smtClean="0">
                <a:solidFill>
                  <a:srgbClr val="FF0000"/>
                </a:solidFill>
                <a:latin typeface="Arial Narrow" panose="020B0606020202030204" pitchFamily="34" charset="0"/>
              </a:rPr>
              <a:t>DEFINIR </a:t>
            </a:r>
            <a:r>
              <a:rPr lang="es-ES" sz="2400" u="sng" dirty="0" smtClean="0">
                <a:solidFill>
                  <a:srgbClr val="FF0000"/>
                </a:solidFill>
                <a:latin typeface="Arial Narrow" panose="020B0606020202030204" pitchFamily="34" charset="0"/>
              </a:rPr>
              <a:t>EL O LOS  </a:t>
            </a:r>
            <a:r>
              <a:rPr lang="es-ES" sz="2400" dirty="0" smtClean="0">
                <a:solidFill>
                  <a:srgbClr val="FF0000"/>
                </a:solidFill>
                <a:latin typeface="Arial Narrow" panose="020B0606020202030204" pitchFamily="34" charset="0"/>
              </a:rPr>
              <a:t>TITULAR (ES) QUE ACTÚAN EN REPRESENTACIÓN DEL PROYECTO  A TODOS LOS </a:t>
            </a:r>
          </a:p>
          <a:p>
            <a:r>
              <a:rPr lang="es-ES" sz="2400" dirty="0" smtClean="0">
                <a:solidFill>
                  <a:srgbClr val="FF0000"/>
                </a:solidFill>
                <a:latin typeface="Arial Narrow" panose="020B0606020202030204" pitchFamily="34" charset="0"/>
              </a:rPr>
              <a:t>EFECTOS LEGALES</a:t>
            </a:r>
            <a:endParaRPr lang="es-ES" sz="2400" dirty="0" smtClean="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828" y="5936343"/>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9571" y="193330"/>
            <a:ext cx="2814957" cy="1583413"/>
          </a:xfrm>
          <a:prstGeom prst="rect">
            <a:avLst/>
          </a:prstGeom>
        </p:spPr>
      </p:pic>
      <p:pic>
        <p:nvPicPr>
          <p:cNvPr id="11" name="Imagen 10">
            <a:extLst>
              <a:ext uri="{FF2B5EF4-FFF2-40B4-BE49-F238E27FC236}">
                <a16:creationId xmlns:a16="http://schemas.microsoft.com/office/drawing/2014/main" id="{0ACCB41C-9394-4D8C-B26B-FDFA3F9CC6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571" y="193329"/>
            <a:ext cx="1664200" cy="1583413"/>
          </a:xfrm>
          <a:prstGeom prst="rect">
            <a:avLst/>
          </a:prstGeom>
        </p:spPr>
      </p:pic>
    </p:spTree>
    <p:extLst>
      <p:ext uri="{BB962C8B-B14F-4D97-AF65-F5344CB8AC3E}">
        <p14:creationId xmlns:p14="http://schemas.microsoft.com/office/powerpoint/2010/main" val="145189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6442" y="193331"/>
            <a:ext cx="9782628" cy="5632311"/>
          </a:xfrm>
          <a:prstGeom prst="rect">
            <a:avLst/>
          </a:prstGeom>
          <a:noFill/>
        </p:spPr>
        <p:txBody>
          <a:bodyPr wrap="square" rtlCol="0">
            <a:spAutoFit/>
          </a:bodyPr>
          <a:lstStyle/>
          <a:p>
            <a:r>
              <a:rPr lang="es-ES" sz="2400" b="1" dirty="0" smtClean="0">
                <a:solidFill>
                  <a:srgbClr val="FF0000"/>
                </a:solidFill>
                <a:latin typeface="Arial Narrow" panose="020B0606020202030204" pitchFamily="34" charset="0"/>
              </a:rPr>
              <a:t>INDICACIONES PARA EL PROCESO DE CONTRATACIÓN ECONÓMICA </a:t>
            </a:r>
          </a:p>
          <a:p>
            <a:r>
              <a:rPr lang="es-ES" sz="2400" b="1" dirty="0" smtClean="0">
                <a:solidFill>
                  <a:srgbClr val="FF0000"/>
                </a:solidFill>
                <a:latin typeface="Arial Narrow" panose="020B0606020202030204" pitchFamily="34" charset="0"/>
              </a:rPr>
              <a:t>DE LOS PROYECTOS DE DESARROLLO LOCALEN EL QUE</a:t>
            </a:r>
          </a:p>
          <a:p>
            <a:r>
              <a:rPr lang="es-ES" sz="2400" b="1" dirty="0" smtClean="0">
                <a:solidFill>
                  <a:srgbClr val="FF0000"/>
                </a:solidFill>
                <a:latin typeface="Arial Narrow" panose="020B0606020202030204" pitchFamily="34" charset="0"/>
              </a:rPr>
              <a:t> CONCURREN DOS O MÁS ACTORESLOCALES </a:t>
            </a:r>
            <a:r>
              <a:rPr lang="es-ES" sz="2400" dirty="0" smtClean="0">
                <a:latin typeface="Arial Narrow" panose="020B0606020202030204" pitchFamily="34" charset="0"/>
              </a:rPr>
              <a:t>(18/06/2021)</a:t>
            </a:r>
          </a:p>
          <a:p>
            <a:endParaRPr lang="es-ES" sz="2400" dirty="0">
              <a:latin typeface="Arial Narrow" panose="020B0606020202030204" pitchFamily="34" charset="0"/>
            </a:endParaRPr>
          </a:p>
          <a:p>
            <a:r>
              <a:rPr lang="es-ES" sz="2400" dirty="0" smtClean="0">
                <a:latin typeface="Arial Narrow" panose="020B0606020202030204" pitchFamily="34" charset="0"/>
              </a:rPr>
              <a:t>En el punto 7, se refieren algunos de los </a:t>
            </a:r>
            <a:r>
              <a:rPr lang="es-ES" sz="2400" dirty="0" smtClean="0">
                <a:solidFill>
                  <a:srgbClr val="FF0000"/>
                </a:solidFill>
                <a:latin typeface="Arial Narrow" panose="020B0606020202030204" pitchFamily="34" charset="0"/>
              </a:rPr>
              <a:t>REQUISITOS</a:t>
            </a:r>
            <a:r>
              <a:rPr lang="es-ES" sz="2400" dirty="0" smtClean="0">
                <a:latin typeface="Arial Narrow" panose="020B0606020202030204" pitchFamily="34" charset="0"/>
              </a:rPr>
              <a:t> que han de considerarse, en el </a:t>
            </a:r>
            <a:r>
              <a:rPr lang="es-ES" sz="2400" dirty="0" smtClean="0">
                <a:solidFill>
                  <a:srgbClr val="FF0000"/>
                </a:solidFill>
                <a:latin typeface="Arial Narrow" panose="020B0606020202030204" pitchFamily="34" charset="0"/>
              </a:rPr>
              <a:t>CONTRATO DE ASOCIACIÓN</a:t>
            </a:r>
            <a:r>
              <a:rPr lang="es-ES" sz="2400" dirty="0" smtClean="0">
                <a:latin typeface="Arial Narrow" panose="020B0606020202030204" pitchFamily="34" charset="0"/>
              </a:rPr>
              <a:t>, entre ellos: </a:t>
            </a:r>
          </a:p>
          <a:p>
            <a:pPr marL="342900" indent="-342900">
              <a:buFont typeface="Arial" panose="020B0604020202020204" pitchFamily="34" charset="0"/>
              <a:buChar char="•"/>
            </a:pPr>
            <a:r>
              <a:rPr lang="es-ES" sz="2400" dirty="0">
                <a:solidFill>
                  <a:srgbClr val="FF0000"/>
                </a:solidFill>
                <a:latin typeface="Arial Narrow" panose="020B0606020202030204" pitchFamily="34" charset="0"/>
              </a:rPr>
              <a:t> </a:t>
            </a:r>
            <a:r>
              <a:rPr lang="es-ES" sz="2400" dirty="0" smtClean="0">
                <a:solidFill>
                  <a:srgbClr val="FF0000"/>
                </a:solidFill>
                <a:latin typeface="Arial Narrow" panose="020B0606020202030204" pitchFamily="34" charset="0"/>
              </a:rPr>
              <a:t>El objeto del contrato </a:t>
            </a:r>
            <a:r>
              <a:rPr lang="es-ES" sz="2400" dirty="0" smtClean="0">
                <a:latin typeface="Arial Narrow" panose="020B0606020202030204" pitchFamily="34" charset="0"/>
              </a:rPr>
              <a:t>puede ser la realización de </a:t>
            </a:r>
            <a:r>
              <a:rPr lang="es-ES" sz="2400" dirty="0" smtClean="0">
                <a:solidFill>
                  <a:srgbClr val="FF0000"/>
                </a:solidFill>
                <a:latin typeface="Arial Narrow" panose="020B0606020202030204" pitchFamily="34" charset="0"/>
              </a:rPr>
              <a:t>cualquier actividad APROBADA por el Consejo de la Administración Municipal, considerando la legislación vigente.</a:t>
            </a:r>
          </a:p>
          <a:p>
            <a:pPr marL="342900" indent="-342900">
              <a:buFont typeface="Arial" panose="020B0604020202020204" pitchFamily="34" charset="0"/>
              <a:buChar char="•"/>
            </a:pPr>
            <a:endParaRPr lang="es-ES" sz="2400" dirty="0" smtClean="0">
              <a:solidFill>
                <a:srgbClr val="FF0000"/>
              </a:solidFill>
              <a:latin typeface="Arial Narrow" panose="020B0606020202030204" pitchFamily="34" charset="0"/>
            </a:endParaRPr>
          </a:p>
          <a:p>
            <a:pPr marL="342900" indent="-342900">
              <a:buFont typeface="Arial" panose="020B0604020202020204" pitchFamily="34" charset="0"/>
              <a:buChar char="•"/>
            </a:pPr>
            <a:r>
              <a:rPr lang="es-ES" sz="2400" dirty="0" smtClean="0">
                <a:latin typeface="Arial Narrow" panose="020B0606020202030204" pitchFamily="34" charset="0"/>
              </a:rPr>
              <a:t>Cada </a:t>
            </a:r>
            <a:r>
              <a:rPr lang="es-ES" sz="2400" dirty="0" smtClean="0">
                <a:solidFill>
                  <a:srgbClr val="FF0000"/>
                </a:solidFill>
                <a:latin typeface="Arial Narrow" panose="020B0606020202030204" pitchFamily="34" charset="0"/>
              </a:rPr>
              <a:t>PARTE</a:t>
            </a:r>
            <a:r>
              <a:rPr lang="es-ES" sz="2400" dirty="0" smtClean="0">
                <a:latin typeface="Arial Narrow" panose="020B0606020202030204" pitchFamily="34" charset="0"/>
              </a:rPr>
              <a:t> </a:t>
            </a:r>
            <a:r>
              <a:rPr lang="es-ES" sz="2400" dirty="0" smtClean="0">
                <a:solidFill>
                  <a:srgbClr val="FF0000"/>
                </a:solidFill>
                <a:latin typeface="Arial Narrow" panose="020B0606020202030204" pitchFamily="34" charset="0"/>
              </a:rPr>
              <a:t>CONTRATANTE HACE APORTACIONES DISTINTAS, CONSTITUYENDO UNA ACUMULACIÓN DE PARTICIPACIONES DE LAS CUALES SON PROPIETARIOS EN TODO MOMENTO, </a:t>
            </a:r>
            <a:r>
              <a:rPr lang="es-ES" sz="2400" u="sng" dirty="0" smtClean="0">
                <a:solidFill>
                  <a:srgbClr val="FF0000"/>
                </a:solidFill>
                <a:latin typeface="Arial Narrow" panose="020B0606020202030204" pitchFamily="34" charset="0"/>
              </a:rPr>
              <a:t>PUDIENDO</a:t>
            </a:r>
            <a:r>
              <a:rPr lang="es-ES" sz="2400" dirty="0" smtClean="0">
                <a:solidFill>
                  <a:srgbClr val="FF0000"/>
                </a:solidFill>
                <a:latin typeface="Arial Narrow" panose="020B0606020202030204" pitchFamily="34" charset="0"/>
              </a:rPr>
              <a:t> LLEGAR A COSNTITUIR UN FONDO COMÚN, SIEMPRE Y CUANDO QUEDE CLARO LA PORCIÓN DE PROPIEDAD DE CADA UNO DE ELLOS.</a:t>
            </a:r>
          </a:p>
          <a:p>
            <a:pPr marL="342900" indent="-342900">
              <a:buFont typeface="Arial" panose="020B0604020202020204" pitchFamily="34" charset="0"/>
              <a:buChar char="•"/>
            </a:pPr>
            <a:endParaRPr lang="es-ES" sz="2400" dirty="0" smtClean="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828" y="5936343"/>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9571" y="193330"/>
            <a:ext cx="2814957" cy="1583413"/>
          </a:xfrm>
          <a:prstGeom prst="rect">
            <a:avLst/>
          </a:prstGeom>
        </p:spPr>
      </p:pic>
      <p:pic>
        <p:nvPicPr>
          <p:cNvPr id="10" name="Imagen 9">
            <a:extLst>
              <a:ext uri="{FF2B5EF4-FFF2-40B4-BE49-F238E27FC236}">
                <a16:creationId xmlns:a16="http://schemas.microsoft.com/office/drawing/2014/main" id="{0ACCB41C-9394-4D8C-B26B-FDFA3F9CC6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571" y="193329"/>
            <a:ext cx="1664200" cy="1583413"/>
          </a:xfrm>
          <a:prstGeom prst="rect">
            <a:avLst/>
          </a:prstGeom>
        </p:spPr>
      </p:pic>
    </p:spTree>
    <p:extLst>
      <p:ext uri="{BB962C8B-B14F-4D97-AF65-F5344CB8AC3E}">
        <p14:creationId xmlns:p14="http://schemas.microsoft.com/office/powerpoint/2010/main" val="49116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6442" y="193331"/>
            <a:ext cx="9782628" cy="2677656"/>
          </a:xfrm>
          <a:prstGeom prst="rect">
            <a:avLst/>
          </a:prstGeom>
          <a:noFill/>
        </p:spPr>
        <p:txBody>
          <a:bodyPr wrap="square" rtlCol="0">
            <a:spAutoFit/>
          </a:bodyPr>
          <a:lstStyle/>
          <a:p>
            <a:r>
              <a:rPr lang="es-ES" sz="2400" b="1" dirty="0" smtClean="0">
                <a:solidFill>
                  <a:srgbClr val="FF0000"/>
                </a:solidFill>
                <a:latin typeface="Arial Narrow" panose="020B0606020202030204" pitchFamily="34" charset="0"/>
              </a:rPr>
              <a:t>INDICACIONES PARA EL PROCESO DE CONTRATACIÓN ECONÓMICA </a:t>
            </a:r>
          </a:p>
          <a:p>
            <a:r>
              <a:rPr lang="es-ES" sz="2400" b="1" dirty="0" smtClean="0">
                <a:solidFill>
                  <a:srgbClr val="FF0000"/>
                </a:solidFill>
                <a:latin typeface="Arial Narrow" panose="020B0606020202030204" pitchFamily="34" charset="0"/>
              </a:rPr>
              <a:t>DE LOS PROYECTOS DE DESARROLLO LOCALEN EL QUE </a:t>
            </a:r>
          </a:p>
          <a:p>
            <a:r>
              <a:rPr lang="es-ES" sz="2400" b="1" dirty="0" smtClean="0">
                <a:solidFill>
                  <a:srgbClr val="FF0000"/>
                </a:solidFill>
                <a:latin typeface="Arial Narrow" panose="020B0606020202030204" pitchFamily="34" charset="0"/>
              </a:rPr>
              <a:t>CONCURREN DOS O MÁS ACTORESLOCALES </a:t>
            </a:r>
            <a:r>
              <a:rPr lang="es-ES" sz="2400" dirty="0" smtClean="0">
                <a:latin typeface="Arial Narrow" panose="020B0606020202030204" pitchFamily="34" charset="0"/>
              </a:rPr>
              <a:t>(18/06/2021)</a:t>
            </a:r>
          </a:p>
          <a:p>
            <a:endParaRPr lang="es-ES" sz="2400" dirty="0">
              <a:latin typeface="Arial Narrow" panose="020B0606020202030204" pitchFamily="34" charset="0"/>
            </a:endParaRPr>
          </a:p>
          <a:p>
            <a:endParaRPr lang="es-ES" sz="2400" dirty="0" smtClean="0">
              <a:latin typeface="Arial Narrow" panose="020B0606020202030204" pitchFamily="34" charset="0"/>
            </a:endParaRPr>
          </a:p>
          <a:p>
            <a:r>
              <a:rPr lang="es-ES" sz="2400" dirty="0" smtClean="0">
                <a:latin typeface="Arial Narrow" panose="020B0606020202030204" pitchFamily="34" charset="0"/>
              </a:rPr>
              <a:t>En el punto 8, se indica que, </a:t>
            </a:r>
            <a:r>
              <a:rPr lang="es-ES" sz="2400" dirty="0" smtClean="0">
                <a:solidFill>
                  <a:srgbClr val="FF0000"/>
                </a:solidFill>
                <a:latin typeface="Arial Narrow" panose="020B0606020202030204" pitchFamily="34" charset="0"/>
              </a:rPr>
              <a:t>en el </a:t>
            </a:r>
            <a:r>
              <a:rPr lang="es-ES" sz="2400" dirty="0" smtClean="0">
                <a:solidFill>
                  <a:srgbClr val="FF0000"/>
                </a:solidFill>
                <a:latin typeface="Arial Narrow" panose="020B0606020202030204" pitchFamily="34" charset="0"/>
              </a:rPr>
              <a:t>CONTRATO DE ASOCIACIÓN</a:t>
            </a:r>
            <a:r>
              <a:rPr lang="es-ES" sz="2400" dirty="0" smtClean="0">
                <a:latin typeface="Arial Narrow" panose="020B0606020202030204" pitchFamily="34" charset="0"/>
              </a:rPr>
              <a:t>, </a:t>
            </a:r>
            <a:r>
              <a:rPr lang="es-ES" sz="2400" dirty="0" smtClean="0">
                <a:latin typeface="Arial Narrow" panose="020B0606020202030204" pitchFamily="34" charset="0"/>
              </a:rPr>
              <a:t>se deben  establecer </a:t>
            </a:r>
            <a:r>
              <a:rPr lang="es-ES" sz="2400" b="1" dirty="0" smtClean="0">
                <a:solidFill>
                  <a:srgbClr val="FF0000"/>
                </a:solidFill>
                <a:latin typeface="Arial Narrow" panose="020B0606020202030204" pitchFamily="34" charset="0"/>
              </a:rPr>
              <a:t>CLÁUSULAS ESENCIALES</a:t>
            </a:r>
            <a:r>
              <a:rPr lang="es-ES" sz="2400" dirty="0" smtClean="0">
                <a:latin typeface="Arial Narrow" panose="020B0606020202030204" pitchFamily="34" charset="0"/>
              </a:rPr>
              <a:t>, las cuales se definen y listan </a:t>
            </a:r>
            <a:endParaRPr lang="es-ES" sz="2400"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828" y="5936343"/>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8985" y="193330"/>
            <a:ext cx="2814957" cy="1583413"/>
          </a:xfrm>
          <a:prstGeom prst="rect">
            <a:avLst/>
          </a:prstGeom>
        </p:spPr>
      </p:pic>
      <p:pic>
        <p:nvPicPr>
          <p:cNvPr id="11" name="Imagen 10">
            <a:extLst>
              <a:ext uri="{FF2B5EF4-FFF2-40B4-BE49-F238E27FC236}">
                <a16:creationId xmlns:a16="http://schemas.microsoft.com/office/drawing/2014/main" id="{0ACCB41C-9394-4D8C-B26B-FDFA3F9CC6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774" y="193330"/>
            <a:ext cx="1747025" cy="1583413"/>
          </a:xfrm>
          <a:prstGeom prst="rect">
            <a:avLst/>
          </a:prstGeom>
        </p:spPr>
      </p:pic>
    </p:spTree>
    <p:extLst>
      <p:ext uri="{BB962C8B-B14F-4D97-AF65-F5344CB8AC3E}">
        <p14:creationId xmlns:p14="http://schemas.microsoft.com/office/powerpoint/2010/main" val="2027358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78690" y="2580514"/>
            <a:ext cx="8645070" cy="1815882"/>
          </a:xfrm>
          <a:prstGeom prst="rect">
            <a:avLst/>
          </a:prstGeom>
          <a:noFill/>
        </p:spPr>
        <p:txBody>
          <a:bodyPr wrap="square" rtlCol="0">
            <a:spAutoFit/>
          </a:bodyPr>
          <a:lstStyle/>
          <a:p>
            <a:r>
              <a:rPr lang="es-ES" sz="8800" dirty="0" smtClean="0">
                <a:latin typeface="Arial Narrow" panose="020B0606020202030204" pitchFamily="34" charset="0"/>
              </a:rPr>
              <a:t>Muchas gracias</a:t>
            </a:r>
          </a:p>
          <a:p>
            <a:endParaRPr lang="es-ES" sz="2400" b="1" dirty="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828" y="5936343"/>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059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3799" t="31274" r="2845"/>
          <a:stretch/>
        </p:blipFill>
        <p:spPr bwMode="auto">
          <a:xfrm>
            <a:off x="96819" y="101600"/>
            <a:ext cx="12095181" cy="6727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637134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redondeado"/>
          <p:cNvSpPr/>
          <p:nvPr/>
        </p:nvSpPr>
        <p:spPr>
          <a:xfrm>
            <a:off x="2927648" y="239282"/>
            <a:ext cx="7272808" cy="590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defRPr/>
            </a:pPr>
            <a:endParaRPr lang="es-ES">
              <a:solidFill>
                <a:prstClr val="black"/>
              </a:solidFill>
              <a:latin typeface="Calibri"/>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984892" y="188641"/>
            <a:ext cx="7238532" cy="652239"/>
          </a:xfrm>
        </p:spPr>
        <p:txBody>
          <a:bodyPr>
            <a:normAutofit/>
          </a:bodyPr>
          <a:lstStyle/>
          <a:p>
            <a:r>
              <a:rPr lang="en-US" sz="2400" b="1" dirty="0">
                <a:latin typeface="Arial" pitchFamily="34" charset="0"/>
                <a:hlinkClick r:id="rId2" action="ppaction://hlinksldjump"/>
              </a:rPr>
              <a:t>Resultados esperados </a:t>
            </a:r>
            <a:r>
              <a:rPr lang="en-US" sz="2400" b="1" dirty="0">
                <a:latin typeface="Arial" pitchFamily="34" charset="0"/>
              </a:rPr>
              <a:t>con el sistema de trabajo</a:t>
            </a:r>
          </a:p>
        </p:txBody>
      </p:sp>
      <p:sp>
        <p:nvSpPr>
          <p:cNvPr id="5" name="TextBox 4">
            <a:extLst>
              <a:ext uri="{FF2B5EF4-FFF2-40B4-BE49-F238E27FC236}">
                <a16:creationId xmlns:a16="http://schemas.microsoft.com/office/drawing/2014/main" id="{6D33C5B0-8CAE-4A55-976C-DA5A0CF1053C}"/>
              </a:ext>
            </a:extLst>
          </p:cNvPr>
          <p:cNvSpPr txBox="1"/>
          <p:nvPr/>
        </p:nvSpPr>
        <p:spPr>
          <a:xfrm>
            <a:off x="2712579" y="1741370"/>
            <a:ext cx="5829606" cy="738664"/>
          </a:xfrm>
          <a:prstGeom prst="rect">
            <a:avLst/>
          </a:prstGeom>
          <a:noFill/>
        </p:spPr>
        <p:txBody>
          <a:bodyPr wrap="square" rtlCol="0">
            <a:spAutoFit/>
          </a:bodyPr>
          <a:lstStyle/>
          <a:p>
            <a:pPr>
              <a:defRPr/>
            </a:pPr>
            <a:r>
              <a:rPr lang="es-ES" altLang="ko-KR" sz="1400" b="1" dirty="0">
                <a:solidFill>
                  <a:srgbClr val="1F497D"/>
                </a:solidFill>
                <a:latin typeface="Arial" pitchFamily="34" charset="0"/>
                <a:ea typeface="맑은 고딕" panose="020B0503020000020004" pitchFamily="34" charset="-127"/>
                <a:cs typeface="Arial" pitchFamily="34" charset="0"/>
              </a:rPr>
              <a:t>Gobiernos locales fortalecidos a partir de la organización de </a:t>
            </a:r>
          </a:p>
          <a:p>
            <a:pPr>
              <a:defRPr/>
            </a:pPr>
            <a:r>
              <a:rPr lang="es-ES" altLang="ko-KR" sz="1400" b="1" dirty="0">
                <a:solidFill>
                  <a:srgbClr val="1F497D"/>
                </a:solidFill>
                <a:latin typeface="Arial" pitchFamily="34" charset="0"/>
                <a:ea typeface="맑은 고딕" panose="020B0503020000020004" pitchFamily="34" charset="-127"/>
                <a:cs typeface="Arial" pitchFamily="34" charset="0"/>
              </a:rPr>
              <a:t>un sistema de gestión, basado en la ciencia y la innovación, </a:t>
            </a:r>
          </a:p>
          <a:p>
            <a:pPr>
              <a:defRPr/>
            </a:pPr>
            <a:r>
              <a:rPr lang="es-ES" altLang="ko-KR" sz="1400" b="1" dirty="0">
                <a:solidFill>
                  <a:srgbClr val="1F497D"/>
                </a:solidFill>
                <a:latin typeface="Arial" pitchFamily="34" charset="0"/>
                <a:ea typeface="맑은 고딕" panose="020B0503020000020004" pitchFamily="34" charset="-127"/>
                <a:cs typeface="Arial" pitchFamily="34" charset="0"/>
              </a:rPr>
              <a:t>que articule los intereses nacionales y territoriales…</a:t>
            </a:r>
            <a:endParaRPr lang="ko-KR" altLang="en-US" sz="1400" b="1" dirty="0">
              <a:solidFill>
                <a:srgbClr val="1F497D"/>
              </a:solidFill>
              <a:latin typeface="Arial" pitchFamily="34" charset="0"/>
              <a:ea typeface="맑은 고딕" panose="020B0503020000020004" pitchFamily="34" charset="-127"/>
              <a:cs typeface="Arial" pitchFamily="34" charset="0"/>
            </a:endParaRPr>
          </a:p>
        </p:txBody>
      </p:sp>
      <p:sp>
        <p:nvSpPr>
          <p:cNvPr id="8" name="TextBox 7">
            <a:extLst>
              <a:ext uri="{FF2B5EF4-FFF2-40B4-BE49-F238E27FC236}">
                <a16:creationId xmlns:a16="http://schemas.microsoft.com/office/drawing/2014/main" id="{0E7C5799-0A74-4EE9-8FC5-A9148BCEA055}"/>
              </a:ext>
            </a:extLst>
          </p:cNvPr>
          <p:cNvSpPr txBox="1"/>
          <p:nvPr/>
        </p:nvSpPr>
        <p:spPr>
          <a:xfrm>
            <a:off x="2261803" y="2793192"/>
            <a:ext cx="5829606" cy="954107"/>
          </a:xfrm>
          <a:prstGeom prst="rect">
            <a:avLst/>
          </a:prstGeom>
          <a:noFill/>
        </p:spPr>
        <p:txBody>
          <a:bodyPr wrap="square" rtlCol="0">
            <a:spAutoFit/>
          </a:bodyPr>
          <a:lstStyle/>
          <a:p>
            <a:pPr>
              <a:defRPr/>
            </a:pP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Compromisos</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del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territorio</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con los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intereses</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nacionales</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garantizados</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y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desarrollo</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territorial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dinamizado</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en</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las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dimensiones</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económico-productiva</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socio-cultural, </a:t>
            </a:r>
            <a:r>
              <a:rPr lang="en-US" altLang="ko-KR" sz="1400" b="1" dirty="0" err="1">
                <a:solidFill>
                  <a:srgbClr val="F79646">
                    <a:lumMod val="50000"/>
                  </a:srgbClr>
                </a:solidFill>
                <a:latin typeface="Arial" pitchFamily="34" charset="0"/>
                <a:ea typeface="맑은 고딕" panose="020B0503020000020004" pitchFamily="34" charset="-127"/>
                <a:cs typeface="Arial" pitchFamily="34" charset="0"/>
              </a:rPr>
              <a:t>institucional</a:t>
            </a:r>
            <a:r>
              <a:rPr lang="en-US" altLang="ko-KR" sz="1400" b="1" dirty="0">
                <a:solidFill>
                  <a:srgbClr val="F79646">
                    <a:lumMod val="50000"/>
                  </a:srgbClr>
                </a:solidFill>
                <a:latin typeface="Arial" pitchFamily="34" charset="0"/>
                <a:ea typeface="맑은 고딕" panose="020B0503020000020004" pitchFamily="34" charset="-127"/>
                <a:cs typeface="Arial" pitchFamily="34" charset="0"/>
              </a:rPr>
              <a:t> y medio-Ambiental…</a:t>
            </a:r>
            <a:endParaRPr lang="ko-KR" altLang="en-US" sz="1400" b="1" dirty="0">
              <a:solidFill>
                <a:srgbClr val="F79646">
                  <a:lumMod val="50000"/>
                </a:srgbClr>
              </a:solidFill>
              <a:latin typeface="Arial" pitchFamily="34" charset="0"/>
              <a:ea typeface="맑은 고딕" panose="020B0503020000020004" pitchFamily="34" charset="-127"/>
              <a:cs typeface="Arial" pitchFamily="34" charset="0"/>
            </a:endParaRPr>
          </a:p>
        </p:txBody>
      </p:sp>
      <p:sp>
        <p:nvSpPr>
          <p:cNvPr id="11" name="TextBox 10">
            <a:extLst>
              <a:ext uri="{FF2B5EF4-FFF2-40B4-BE49-F238E27FC236}">
                <a16:creationId xmlns:a16="http://schemas.microsoft.com/office/drawing/2014/main" id="{BCC7C045-6D0B-4CCD-A6EA-B2C61093D062}"/>
              </a:ext>
            </a:extLst>
          </p:cNvPr>
          <p:cNvSpPr txBox="1"/>
          <p:nvPr/>
        </p:nvSpPr>
        <p:spPr>
          <a:xfrm>
            <a:off x="1649915" y="4144711"/>
            <a:ext cx="5829606" cy="738664"/>
          </a:xfrm>
          <a:prstGeom prst="rect">
            <a:avLst/>
          </a:prstGeom>
          <a:noFill/>
        </p:spPr>
        <p:txBody>
          <a:bodyPr wrap="square" rtlCol="0">
            <a:spAutoFit/>
          </a:bodyPr>
          <a:lstStyle/>
          <a:p>
            <a:pPr>
              <a:defRPr/>
            </a:pPr>
            <a:r>
              <a:rPr lang="es-ES" altLang="ko-KR" sz="1400" b="1" dirty="0">
                <a:solidFill>
                  <a:srgbClr val="9BBB59">
                    <a:lumMod val="50000"/>
                  </a:srgbClr>
                </a:solidFill>
                <a:latin typeface="Arial" pitchFamily="34" charset="0"/>
                <a:ea typeface="맑은 고딕" panose="020B0503020000020004" pitchFamily="34" charset="-127"/>
                <a:cs typeface="Arial" pitchFamily="34" charset="0"/>
              </a:rPr>
              <a:t>Lograr sinergias entre los actores estatales y no estatales que fomenten los encadenamientos productivos y de servicios en sectores económicos estratégicos y las prioridades </a:t>
            </a:r>
            <a:r>
              <a:rPr lang="es-ES" altLang="ko-KR" sz="1400" b="1" dirty="0" smtClean="0">
                <a:solidFill>
                  <a:srgbClr val="9BBB59">
                    <a:lumMod val="50000"/>
                  </a:srgbClr>
                </a:solidFill>
                <a:latin typeface="Arial" pitchFamily="34" charset="0"/>
                <a:ea typeface="맑은 고딕" panose="020B0503020000020004" pitchFamily="34" charset="-127"/>
                <a:cs typeface="Arial" pitchFamily="34" charset="0"/>
              </a:rPr>
              <a:t>territoriales</a:t>
            </a:r>
            <a:endParaRPr lang="ko-KR" altLang="en-US" sz="1400" b="1" dirty="0">
              <a:solidFill>
                <a:srgbClr val="9BBB59">
                  <a:lumMod val="50000"/>
                </a:srgbClr>
              </a:solidFill>
              <a:latin typeface="Arial" pitchFamily="34" charset="0"/>
              <a:ea typeface="맑은 고딕" panose="020B0503020000020004" pitchFamily="34" charset="-127"/>
              <a:cs typeface="Arial" pitchFamily="34" charset="0"/>
            </a:endParaRPr>
          </a:p>
        </p:txBody>
      </p:sp>
      <p:grpSp>
        <p:nvGrpSpPr>
          <p:cNvPr id="12" name="Group 11">
            <a:extLst>
              <a:ext uri="{FF2B5EF4-FFF2-40B4-BE49-F238E27FC236}">
                <a16:creationId xmlns:a16="http://schemas.microsoft.com/office/drawing/2014/main" id="{E6F01DF0-CF7F-4EEB-B213-960958B517BB}"/>
              </a:ext>
            </a:extLst>
          </p:cNvPr>
          <p:cNvGrpSpPr/>
          <p:nvPr/>
        </p:nvGrpSpPr>
        <p:grpSpPr>
          <a:xfrm>
            <a:off x="1984803" y="1813784"/>
            <a:ext cx="4159998" cy="738667"/>
            <a:chOff x="2971843" y="1772975"/>
            <a:chExt cx="5546664" cy="738667"/>
          </a:xfrm>
        </p:grpSpPr>
        <p:cxnSp>
          <p:nvCxnSpPr>
            <p:cNvPr id="13" name="Straight Connector 12">
              <a:extLst>
                <a:ext uri="{FF2B5EF4-FFF2-40B4-BE49-F238E27FC236}">
                  <a16:creationId xmlns:a16="http://schemas.microsoft.com/office/drawing/2014/main" id="{6E6A1091-DE55-49A6-A041-68D96E6F0E03}"/>
                </a:ext>
              </a:extLst>
            </p:cNvPr>
            <p:cNvCxnSpPr>
              <a:cxnSpLocks/>
            </p:cNvCxnSpPr>
            <p:nvPr/>
          </p:nvCxnSpPr>
          <p:spPr>
            <a:xfrm flipV="1">
              <a:off x="4148063" y="2486390"/>
              <a:ext cx="4370444" cy="814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5140A14-3B2E-469C-8122-FA2A6D8C9E21}"/>
                </a:ext>
              </a:extLst>
            </p:cNvPr>
            <p:cNvSpPr/>
            <p:nvPr/>
          </p:nvSpPr>
          <p:spPr>
            <a:xfrm>
              <a:off x="2971843" y="1772975"/>
              <a:ext cx="738667" cy="738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dirty="0">
                  <a:solidFill>
                    <a:prstClr val="white"/>
                  </a:solidFill>
                  <a:latin typeface="Calibri"/>
                </a:rPr>
                <a:t>1</a:t>
              </a:r>
            </a:p>
          </p:txBody>
        </p:sp>
      </p:grpSp>
      <p:grpSp>
        <p:nvGrpSpPr>
          <p:cNvPr id="15" name="Group 14">
            <a:extLst>
              <a:ext uri="{FF2B5EF4-FFF2-40B4-BE49-F238E27FC236}">
                <a16:creationId xmlns:a16="http://schemas.microsoft.com/office/drawing/2014/main" id="{6944ED70-B50A-4ACE-8315-CCDC99EC5F4A}"/>
              </a:ext>
            </a:extLst>
          </p:cNvPr>
          <p:cNvGrpSpPr/>
          <p:nvPr/>
        </p:nvGrpSpPr>
        <p:grpSpPr>
          <a:xfrm>
            <a:off x="1479752" y="3022480"/>
            <a:ext cx="4326554" cy="738667"/>
            <a:chOff x="2625593" y="2891686"/>
            <a:chExt cx="5768737" cy="738667"/>
          </a:xfrm>
        </p:grpSpPr>
        <p:cxnSp>
          <p:nvCxnSpPr>
            <p:cNvPr id="16" name="Straight Connector 15">
              <a:extLst>
                <a:ext uri="{FF2B5EF4-FFF2-40B4-BE49-F238E27FC236}">
                  <a16:creationId xmlns:a16="http://schemas.microsoft.com/office/drawing/2014/main" id="{AA36EA3B-88A6-428B-91B5-210157C7BB67}"/>
                </a:ext>
              </a:extLst>
            </p:cNvPr>
            <p:cNvCxnSpPr>
              <a:cxnSpLocks/>
            </p:cNvCxnSpPr>
            <p:nvPr/>
          </p:nvCxnSpPr>
          <p:spPr>
            <a:xfrm flipV="1">
              <a:off x="3304230" y="3605101"/>
              <a:ext cx="5090100" cy="814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D9E5F2C-4392-4BFD-809F-2CC06E42E3BD}"/>
                </a:ext>
              </a:extLst>
            </p:cNvPr>
            <p:cNvSpPr/>
            <p:nvPr/>
          </p:nvSpPr>
          <p:spPr>
            <a:xfrm>
              <a:off x="2625593" y="2891686"/>
              <a:ext cx="738667" cy="738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dirty="0">
                  <a:solidFill>
                    <a:prstClr val="white"/>
                  </a:solidFill>
                  <a:latin typeface="Calibri"/>
                </a:rPr>
                <a:t>2</a:t>
              </a:r>
            </a:p>
          </p:txBody>
        </p:sp>
      </p:grpSp>
      <p:grpSp>
        <p:nvGrpSpPr>
          <p:cNvPr id="18" name="Group 17">
            <a:extLst>
              <a:ext uri="{FF2B5EF4-FFF2-40B4-BE49-F238E27FC236}">
                <a16:creationId xmlns:a16="http://schemas.microsoft.com/office/drawing/2014/main" id="{3359EEF9-405C-4110-9346-67ECD6881E37}"/>
              </a:ext>
            </a:extLst>
          </p:cNvPr>
          <p:cNvGrpSpPr/>
          <p:nvPr/>
        </p:nvGrpSpPr>
        <p:grpSpPr>
          <a:xfrm>
            <a:off x="925752" y="4242579"/>
            <a:ext cx="4840922" cy="738667"/>
            <a:chOff x="1846976" y="4010395"/>
            <a:chExt cx="6454562" cy="738667"/>
          </a:xfrm>
        </p:grpSpPr>
        <p:cxnSp>
          <p:nvCxnSpPr>
            <p:cNvPr id="19" name="Straight Connector 18">
              <a:extLst>
                <a:ext uri="{FF2B5EF4-FFF2-40B4-BE49-F238E27FC236}">
                  <a16:creationId xmlns:a16="http://schemas.microsoft.com/office/drawing/2014/main" id="{D5052CF4-B8BC-4994-AD83-C915DA0E09F5}"/>
                </a:ext>
              </a:extLst>
            </p:cNvPr>
            <p:cNvCxnSpPr>
              <a:cxnSpLocks/>
            </p:cNvCxnSpPr>
            <p:nvPr/>
          </p:nvCxnSpPr>
          <p:spPr>
            <a:xfrm flipV="1">
              <a:off x="2520509" y="4723811"/>
              <a:ext cx="5781029" cy="814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C5AFA19-7BCE-44A5-BEF9-EC1B2A520225}"/>
                </a:ext>
              </a:extLst>
            </p:cNvPr>
            <p:cNvSpPr/>
            <p:nvPr/>
          </p:nvSpPr>
          <p:spPr>
            <a:xfrm>
              <a:off x="1846976" y="4010395"/>
              <a:ext cx="738667" cy="738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dirty="0">
                  <a:solidFill>
                    <a:prstClr val="white"/>
                  </a:solidFill>
                  <a:latin typeface="Calibri"/>
                </a:rPr>
                <a:t>3</a:t>
              </a:r>
            </a:p>
          </p:txBody>
        </p:sp>
      </p:grpSp>
      <p:grpSp>
        <p:nvGrpSpPr>
          <p:cNvPr id="24" name="Group 23">
            <a:extLst>
              <a:ext uri="{FF2B5EF4-FFF2-40B4-BE49-F238E27FC236}">
                <a16:creationId xmlns:a16="http://schemas.microsoft.com/office/drawing/2014/main" id="{EDE89E14-B309-40F0-B421-0C4B887E91D8}"/>
              </a:ext>
            </a:extLst>
          </p:cNvPr>
          <p:cNvGrpSpPr/>
          <p:nvPr/>
        </p:nvGrpSpPr>
        <p:grpSpPr>
          <a:xfrm>
            <a:off x="7649684" y="1335315"/>
            <a:ext cx="1942124" cy="4530838"/>
            <a:chOff x="794796" y="1552872"/>
            <a:chExt cx="4243140" cy="4286977"/>
          </a:xfrm>
        </p:grpSpPr>
        <p:sp>
          <p:nvSpPr>
            <p:cNvPr id="25" name="Curved Up Arrow 1">
              <a:extLst>
                <a:ext uri="{FF2B5EF4-FFF2-40B4-BE49-F238E27FC236}">
                  <a16:creationId xmlns:a16="http://schemas.microsoft.com/office/drawing/2014/main" id="{2DCA0521-E7F5-4B01-A983-731FCB32DF90}"/>
                </a:ext>
              </a:extLst>
            </p:cNvPr>
            <p:cNvSpPr/>
            <p:nvPr/>
          </p:nvSpPr>
          <p:spPr>
            <a:xfrm>
              <a:off x="794796" y="1552872"/>
              <a:ext cx="4243140" cy="4286977"/>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6278 h 731523"/>
                <a:gd name="connsiteX6" fmla="*/ 361416 w 635736"/>
                <a:gd name="connsiteY6" fmla="*/ 182880 h 731523"/>
                <a:gd name="connsiteX7" fmla="*/ 269976 w 635736"/>
                <a:gd name="connsiteY7" fmla="*/ 182880 h 731523"/>
                <a:gd name="connsiteX8" fmla="*/ 467810 w 635736"/>
                <a:gd name="connsiteY8" fmla="*/ 0 h 731523"/>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ko-KR" altLang="en-US" sz="2700">
                <a:solidFill>
                  <a:prstClr val="black"/>
                </a:solidFill>
                <a:latin typeface="Calibri"/>
                <a:ea typeface="맑은 고딕" panose="020B0503020000020004" pitchFamily="34" charset="-127"/>
              </a:endParaRPr>
            </a:p>
          </p:txBody>
        </p:sp>
        <p:sp>
          <p:nvSpPr>
            <p:cNvPr id="26" name="Curved Up Arrow 1">
              <a:extLst>
                <a:ext uri="{FF2B5EF4-FFF2-40B4-BE49-F238E27FC236}">
                  <a16:creationId xmlns:a16="http://schemas.microsoft.com/office/drawing/2014/main" id="{220E6E83-4AFA-4473-911B-93FC0FBCF440}"/>
                </a:ext>
              </a:extLst>
            </p:cNvPr>
            <p:cNvSpPr/>
            <p:nvPr/>
          </p:nvSpPr>
          <p:spPr>
            <a:xfrm>
              <a:off x="2608239" y="1552872"/>
              <a:ext cx="2429697" cy="3278977"/>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ko-KR" altLang="en-US" sz="2700">
                <a:solidFill>
                  <a:prstClr val="black"/>
                </a:solidFill>
                <a:latin typeface="Calibri"/>
                <a:ea typeface="맑은 고딕" panose="020B0503020000020004" pitchFamily="34" charset="-127"/>
              </a:endParaRPr>
            </a:p>
          </p:txBody>
        </p:sp>
        <p:sp>
          <p:nvSpPr>
            <p:cNvPr id="27" name="Curved Up Arrow 1">
              <a:extLst>
                <a:ext uri="{FF2B5EF4-FFF2-40B4-BE49-F238E27FC236}">
                  <a16:creationId xmlns:a16="http://schemas.microsoft.com/office/drawing/2014/main" id="{70AF1BD6-C67F-45FA-B5FA-8E7B9657B4E1}"/>
                </a:ext>
              </a:extLst>
            </p:cNvPr>
            <p:cNvSpPr/>
            <p:nvPr/>
          </p:nvSpPr>
          <p:spPr>
            <a:xfrm>
              <a:off x="2971155" y="1552872"/>
              <a:ext cx="2066781" cy="2270977"/>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ko-KR" altLang="en-US" sz="2700">
                <a:solidFill>
                  <a:prstClr val="black"/>
                </a:solidFill>
                <a:latin typeface="Calibri"/>
                <a:ea typeface="맑은 고딕" panose="020B0503020000020004" pitchFamily="34" charset="-127"/>
              </a:endParaRPr>
            </a:p>
          </p:txBody>
        </p:sp>
        <p:sp>
          <p:nvSpPr>
            <p:cNvPr id="28" name="Curved Up Arrow 1">
              <a:extLst>
                <a:ext uri="{FF2B5EF4-FFF2-40B4-BE49-F238E27FC236}">
                  <a16:creationId xmlns:a16="http://schemas.microsoft.com/office/drawing/2014/main" id="{055FD174-FE4D-4D1A-B6C5-C22C806052B6}"/>
                </a:ext>
              </a:extLst>
            </p:cNvPr>
            <p:cNvSpPr/>
            <p:nvPr/>
          </p:nvSpPr>
          <p:spPr>
            <a:xfrm>
              <a:off x="2971155" y="1552872"/>
              <a:ext cx="2066781" cy="1262977"/>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ko-KR" altLang="en-US" sz="2700">
                <a:solidFill>
                  <a:prstClr val="black"/>
                </a:solidFill>
                <a:latin typeface="Calibri"/>
                <a:ea typeface="맑은 고딕" panose="020B0503020000020004" pitchFamily="34" charset="-127"/>
              </a:endParaRPr>
            </a:p>
          </p:txBody>
        </p:sp>
      </p:grpSp>
      <p:grpSp>
        <p:nvGrpSpPr>
          <p:cNvPr id="29" name="Group 28">
            <a:extLst>
              <a:ext uri="{FF2B5EF4-FFF2-40B4-BE49-F238E27FC236}">
                <a16:creationId xmlns:a16="http://schemas.microsoft.com/office/drawing/2014/main" id="{DFC5B3C1-EB4F-4C3C-9939-D93D8CB7BB50}"/>
              </a:ext>
            </a:extLst>
          </p:cNvPr>
          <p:cNvGrpSpPr/>
          <p:nvPr/>
        </p:nvGrpSpPr>
        <p:grpSpPr>
          <a:xfrm>
            <a:off x="922282" y="5364807"/>
            <a:ext cx="4171961" cy="738667"/>
            <a:chOff x="770669" y="5355395"/>
            <a:chExt cx="5562614" cy="738667"/>
          </a:xfrm>
        </p:grpSpPr>
        <p:cxnSp>
          <p:nvCxnSpPr>
            <p:cNvPr id="30" name="Straight Connector 29">
              <a:extLst>
                <a:ext uri="{FF2B5EF4-FFF2-40B4-BE49-F238E27FC236}">
                  <a16:creationId xmlns:a16="http://schemas.microsoft.com/office/drawing/2014/main" id="{67B175A7-72D3-4AE4-8ABD-7781B22483DC}"/>
                </a:ext>
              </a:extLst>
            </p:cNvPr>
            <p:cNvCxnSpPr>
              <a:cxnSpLocks/>
            </p:cNvCxnSpPr>
            <p:nvPr/>
          </p:nvCxnSpPr>
          <p:spPr>
            <a:xfrm>
              <a:off x="1444202" y="6085270"/>
              <a:ext cx="4889081" cy="8792"/>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7B947D5-A897-4ECC-8FF4-1199FEE3B2E0}"/>
                </a:ext>
              </a:extLst>
            </p:cNvPr>
            <p:cNvSpPr/>
            <p:nvPr/>
          </p:nvSpPr>
          <p:spPr>
            <a:xfrm>
              <a:off x="770669" y="5355395"/>
              <a:ext cx="738667" cy="738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dirty="0">
                  <a:solidFill>
                    <a:prstClr val="white"/>
                  </a:solidFill>
                  <a:latin typeface="Calibri"/>
                </a:rPr>
                <a:t>4</a:t>
              </a:r>
            </a:p>
          </p:txBody>
        </p:sp>
      </p:grpSp>
      <p:sp>
        <p:nvSpPr>
          <p:cNvPr id="35" name="TextBox 34">
            <a:extLst>
              <a:ext uri="{FF2B5EF4-FFF2-40B4-BE49-F238E27FC236}">
                <a16:creationId xmlns:a16="http://schemas.microsoft.com/office/drawing/2014/main" id="{FB63CF5C-A69F-480E-AB1F-B04812C265AF}"/>
              </a:ext>
            </a:extLst>
          </p:cNvPr>
          <p:cNvSpPr txBox="1"/>
          <p:nvPr/>
        </p:nvSpPr>
        <p:spPr>
          <a:xfrm>
            <a:off x="1624929" y="5308221"/>
            <a:ext cx="5688632" cy="738664"/>
          </a:xfrm>
          <a:prstGeom prst="rect">
            <a:avLst/>
          </a:prstGeom>
          <a:noFill/>
        </p:spPr>
        <p:txBody>
          <a:bodyPr wrap="square" rtlCol="0">
            <a:spAutoFit/>
          </a:bodyPr>
          <a:lstStyle/>
          <a:p>
            <a:pPr>
              <a:defRPr/>
            </a:pPr>
            <a:r>
              <a:rPr lang="es-ES" altLang="ko-KR" sz="1400" b="1" dirty="0">
                <a:solidFill>
                  <a:srgbClr val="8064A2">
                    <a:lumMod val="75000"/>
                  </a:srgbClr>
                </a:solidFill>
                <a:latin typeface="Arial" pitchFamily="34" charset="0"/>
                <a:ea typeface="맑은 고딕" panose="020B0503020000020004" pitchFamily="34" charset="-127"/>
                <a:cs typeface="Arial" pitchFamily="34" charset="0"/>
              </a:rPr>
              <a:t>Movilización de fondos de fomento desde </a:t>
            </a:r>
            <a:r>
              <a:rPr lang="es-ES" altLang="ko-KR" sz="1400" b="1" dirty="0" smtClean="0">
                <a:solidFill>
                  <a:srgbClr val="8064A2">
                    <a:lumMod val="75000"/>
                  </a:srgbClr>
                </a:solidFill>
                <a:latin typeface="Arial" pitchFamily="34" charset="0"/>
                <a:ea typeface="맑은 고딕" panose="020B0503020000020004" pitchFamily="34" charset="-127"/>
                <a:cs typeface="Arial" pitchFamily="34" charset="0"/>
              </a:rPr>
              <a:t>fuentes</a:t>
            </a:r>
          </a:p>
          <a:p>
            <a:pPr>
              <a:defRPr/>
            </a:pPr>
            <a:r>
              <a:rPr lang="es-ES" altLang="ko-KR" sz="1400" b="1" dirty="0" smtClean="0">
                <a:solidFill>
                  <a:srgbClr val="8064A2">
                    <a:lumMod val="75000"/>
                  </a:srgbClr>
                </a:solidFill>
                <a:latin typeface="Arial" pitchFamily="34" charset="0"/>
                <a:ea typeface="맑은 고딕" panose="020B0503020000020004" pitchFamily="34" charset="-127"/>
                <a:cs typeface="Arial" pitchFamily="34" charset="0"/>
              </a:rPr>
              <a:t>municipales</a:t>
            </a:r>
            <a:r>
              <a:rPr lang="es-ES" altLang="ko-KR" sz="1400" b="1" dirty="0">
                <a:solidFill>
                  <a:srgbClr val="8064A2">
                    <a:lumMod val="75000"/>
                  </a:srgbClr>
                </a:solidFill>
                <a:latin typeface="Arial" pitchFamily="34" charset="0"/>
                <a:ea typeface="맑은 고딕" panose="020B0503020000020004" pitchFamily="34" charset="-127"/>
                <a:cs typeface="Arial" pitchFamily="34" charset="0"/>
              </a:rPr>
              <a:t>, provinciales, nacionales e internacionales, </a:t>
            </a:r>
            <a:endParaRPr lang="es-ES" altLang="ko-KR" sz="1400" b="1" dirty="0" smtClean="0">
              <a:solidFill>
                <a:srgbClr val="8064A2">
                  <a:lumMod val="75000"/>
                </a:srgbClr>
              </a:solidFill>
              <a:latin typeface="Arial" pitchFamily="34" charset="0"/>
              <a:ea typeface="맑은 고딕" panose="020B0503020000020004" pitchFamily="34" charset="-127"/>
              <a:cs typeface="Arial" pitchFamily="34" charset="0"/>
            </a:endParaRPr>
          </a:p>
          <a:p>
            <a:pPr>
              <a:defRPr/>
            </a:pPr>
            <a:r>
              <a:rPr lang="es-ES" altLang="ko-KR" sz="1400" b="1" dirty="0" smtClean="0">
                <a:solidFill>
                  <a:srgbClr val="8064A2">
                    <a:lumMod val="75000"/>
                  </a:srgbClr>
                </a:solidFill>
                <a:latin typeface="Arial" pitchFamily="34" charset="0"/>
                <a:ea typeface="맑은 고딕" panose="020B0503020000020004" pitchFamily="34" charset="-127"/>
                <a:cs typeface="Arial" pitchFamily="34" charset="0"/>
              </a:rPr>
              <a:t>para </a:t>
            </a:r>
            <a:r>
              <a:rPr lang="es-ES" altLang="ko-KR" sz="1400" b="1" dirty="0">
                <a:solidFill>
                  <a:srgbClr val="8064A2">
                    <a:lumMod val="75000"/>
                  </a:srgbClr>
                </a:solidFill>
                <a:latin typeface="Arial" pitchFamily="34" charset="0"/>
                <a:ea typeface="맑은 고딕" panose="020B0503020000020004" pitchFamily="34" charset="-127"/>
                <a:cs typeface="Arial" pitchFamily="34" charset="0"/>
              </a:rPr>
              <a:t>el financiamiento de </a:t>
            </a:r>
            <a:r>
              <a:rPr lang="es-ES" altLang="ko-KR" sz="1400" b="1" dirty="0" smtClean="0">
                <a:solidFill>
                  <a:srgbClr val="8064A2">
                    <a:lumMod val="75000"/>
                  </a:srgbClr>
                </a:solidFill>
                <a:latin typeface="Arial" pitchFamily="34" charset="0"/>
                <a:ea typeface="맑은 고딕" panose="020B0503020000020004" pitchFamily="34" charset="-127"/>
                <a:cs typeface="Arial" pitchFamily="34" charset="0"/>
              </a:rPr>
              <a:t>DL</a:t>
            </a:r>
            <a:endParaRPr lang="ko-KR" altLang="en-US" sz="1400" b="1" dirty="0">
              <a:solidFill>
                <a:srgbClr val="8064A2">
                  <a:lumMod val="75000"/>
                </a:srgbClr>
              </a:solidFill>
              <a:latin typeface="Arial" pitchFamily="34" charset="0"/>
              <a:ea typeface="맑은 고딕" panose="020B0503020000020004" pitchFamily="34" charset="-127"/>
              <a:cs typeface="Arial" pitchFamily="34" charset="0"/>
            </a:endParaRPr>
          </a:p>
        </p:txBody>
      </p:sp>
      <p:pic>
        <p:nvPicPr>
          <p:cNvPr id="32"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828" y="5936343"/>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65228" y="5828675"/>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1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5646" y="377011"/>
            <a:ext cx="1705086" cy="1100198"/>
          </a:xfrm>
          <a:prstGeom prst="rect">
            <a:avLst/>
          </a:prstGeom>
        </p:spPr>
      </p:pic>
    </p:spTree>
    <p:extLst>
      <p:ext uri="{BB962C8B-B14F-4D97-AF65-F5344CB8AC3E}">
        <p14:creationId xmlns:p14="http://schemas.microsoft.com/office/powerpoint/2010/main" val="319202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5"/>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358572" y="551371"/>
            <a:ext cx="7906904" cy="580231"/>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gn="ctr"/>
            <a:r>
              <a:rPr lang="en-US" b="1" dirty="0" err="1">
                <a:latin typeface="Arial" pitchFamily="34" charset="0"/>
              </a:rPr>
              <a:t>Premisas</a:t>
            </a:r>
            <a:r>
              <a:rPr lang="en-US" b="1" dirty="0">
                <a:latin typeface="Arial" pitchFamily="34" charset="0"/>
              </a:rPr>
              <a:t> </a:t>
            </a:r>
            <a:r>
              <a:rPr lang="en-US" b="1" dirty="0" err="1">
                <a:latin typeface="Arial" pitchFamily="34" charset="0"/>
              </a:rPr>
              <a:t>para</a:t>
            </a:r>
            <a:r>
              <a:rPr lang="en-US" b="1" dirty="0">
                <a:latin typeface="Arial" pitchFamily="34" charset="0"/>
              </a:rPr>
              <a:t> </a:t>
            </a:r>
            <a:r>
              <a:rPr lang="en-US" b="1" dirty="0" err="1">
                <a:latin typeface="Arial" pitchFamily="34" charset="0"/>
              </a:rPr>
              <a:t>implementar</a:t>
            </a:r>
            <a:r>
              <a:rPr lang="en-US" b="1" dirty="0">
                <a:latin typeface="Arial" pitchFamily="34" charset="0"/>
              </a:rPr>
              <a:t> el sistema de trabajo</a:t>
            </a:r>
          </a:p>
        </p:txBody>
      </p:sp>
      <p:grpSp>
        <p:nvGrpSpPr>
          <p:cNvPr id="3" name="Group 2">
            <a:extLst>
              <a:ext uri="{FF2B5EF4-FFF2-40B4-BE49-F238E27FC236}">
                <a16:creationId xmlns:a16="http://schemas.microsoft.com/office/drawing/2014/main" id="{F3D82DB0-8C89-4AEF-A6B8-A4CAF67D456F}"/>
              </a:ext>
            </a:extLst>
          </p:cNvPr>
          <p:cNvGrpSpPr/>
          <p:nvPr/>
        </p:nvGrpSpPr>
        <p:grpSpPr>
          <a:xfrm>
            <a:off x="6100430" y="1568050"/>
            <a:ext cx="4570552" cy="4813279"/>
            <a:chOff x="4577918" y="1844824"/>
            <a:chExt cx="6102194" cy="2964806"/>
          </a:xfrm>
        </p:grpSpPr>
        <p:sp>
          <p:nvSpPr>
            <p:cNvPr id="4" name="Rectangle 4">
              <a:extLst>
                <a:ext uri="{FF2B5EF4-FFF2-40B4-BE49-F238E27FC236}">
                  <a16:creationId xmlns:a16="http://schemas.microsoft.com/office/drawing/2014/main" id="{98730CBB-EB8D-41DC-80D1-8AB194544F22}"/>
                </a:ext>
              </a:extLst>
            </p:cNvPr>
            <p:cNvSpPr/>
            <p:nvPr/>
          </p:nvSpPr>
          <p:spPr>
            <a:xfrm rot="20460160">
              <a:off x="4771585" y="3510031"/>
              <a:ext cx="1481119" cy="129959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 name="connsiteX0" fmla="*/ 0 w 1676901"/>
                <a:gd name="connsiteY0" fmla="*/ 0 h 1592067"/>
                <a:gd name="connsiteX1" fmla="*/ 1676901 w 1676901"/>
                <a:gd name="connsiteY1" fmla="*/ 745725 h 1592067"/>
                <a:gd name="connsiteX2" fmla="*/ 1659133 w 1676901"/>
                <a:gd name="connsiteY2" fmla="*/ 1592067 h 1592067"/>
                <a:gd name="connsiteX3" fmla="*/ 0 w 1676901"/>
                <a:gd name="connsiteY3" fmla="*/ 100620 h 1592067"/>
                <a:gd name="connsiteX4" fmla="*/ 0 w 1676901"/>
                <a:gd name="connsiteY4" fmla="*/ 0 h 1592067"/>
                <a:gd name="connsiteX0" fmla="*/ 0 w 1676901"/>
                <a:gd name="connsiteY0" fmla="*/ 0 h 1592067"/>
                <a:gd name="connsiteX1" fmla="*/ 1676901 w 1676901"/>
                <a:gd name="connsiteY1" fmla="*/ 745725 h 1592067"/>
                <a:gd name="connsiteX2" fmla="*/ 1668023 w 1676901"/>
                <a:gd name="connsiteY2" fmla="*/ 1592067 h 1592067"/>
                <a:gd name="connsiteX3" fmla="*/ 0 w 1676901"/>
                <a:gd name="connsiteY3" fmla="*/ 100620 h 1592067"/>
                <a:gd name="connsiteX4" fmla="*/ 0 w 1676901"/>
                <a:gd name="connsiteY4" fmla="*/ 0 h 1592067"/>
                <a:gd name="connsiteX0" fmla="*/ 0 w 1676901"/>
                <a:gd name="connsiteY0" fmla="*/ 0 h 1600945"/>
                <a:gd name="connsiteX1" fmla="*/ 1676901 w 1676901"/>
                <a:gd name="connsiteY1" fmla="*/ 745725 h 1600945"/>
                <a:gd name="connsiteX2" fmla="*/ 1668023 w 1676901"/>
                <a:gd name="connsiteY2" fmla="*/ 1600945 h 1600945"/>
                <a:gd name="connsiteX3" fmla="*/ 0 w 1676901"/>
                <a:gd name="connsiteY3" fmla="*/ 100620 h 1600945"/>
                <a:gd name="connsiteX4" fmla="*/ 0 w 1676901"/>
                <a:gd name="connsiteY4" fmla="*/ 0 h 1600945"/>
                <a:gd name="connsiteX0" fmla="*/ 0 w 1676901"/>
                <a:gd name="connsiteY0" fmla="*/ 0 h 1618700"/>
                <a:gd name="connsiteX1" fmla="*/ 1676901 w 1676901"/>
                <a:gd name="connsiteY1" fmla="*/ 745725 h 1618700"/>
                <a:gd name="connsiteX2" fmla="*/ 1668023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3" y="1333627"/>
                    <a:pt x="1668023" y="1618700"/>
                  </a:cubicBezTo>
                  <a:lnTo>
                    <a:pt x="0" y="100620"/>
                  </a:lnTo>
                  <a:lnTo>
                    <a:pt x="0" y="0"/>
                  </a:lnTo>
                  <a:close/>
                </a:path>
              </a:pathLst>
            </a:custGeom>
            <a:gradFill flip="none" rotWithShape="1">
              <a:gsLst>
                <a:gs pos="35000">
                  <a:schemeClr val="accent2">
                    <a:alpha val="0"/>
                  </a:schemeClr>
                </a:gs>
                <a:gs pos="80000">
                  <a:schemeClr val="accent2">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6" name="Rectangle 5">
              <a:extLst>
                <a:ext uri="{FF2B5EF4-FFF2-40B4-BE49-F238E27FC236}">
                  <a16:creationId xmlns:a16="http://schemas.microsoft.com/office/drawing/2014/main" id="{F6AAE3FC-EF17-49F9-A877-0A3D03BF8675}"/>
                </a:ext>
              </a:extLst>
            </p:cNvPr>
            <p:cNvSpPr/>
            <p:nvPr/>
          </p:nvSpPr>
          <p:spPr>
            <a:xfrm>
              <a:off x="6228184" y="1844824"/>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7" name="Rectangle 4">
              <a:extLst>
                <a:ext uri="{FF2B5EF4-FFF2-40B4-BE49-F238E27FC236}">
                  <a16:creationId xmlns:a16="http://schemas.microsoft.com/office/drawing/2014/main" id="{4AC69767-9374-4A32-9A60-B196517D948D}"/>
                </a:ext>
              </a:extLst>
            </p:cNvPr>
            <p:cNvSpPr/>
            <p:nvPr/>
          </p:nvSpPr>
          <p:spPr>
            <a:xfrm>
              <a:off x="4577918" y="1844826"/>
              <a:ext cx="1668022" cy="1822884"/>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02959 h 1812454"/>
                <a:gd name="connsiteX1" fmla="*/ 1657230 w 1668022"/>
                <a:gd name="connsiteY1" fmla="*/ 0 h 1812454"/>
                <a:gd name="connsiteX2" fmla="*/ 1668022 w 1668022"/>
                <a:gd name="connsiteY2" fmla="*/ 844787 h 1812454"/>
                <a:gd name="connsiteX3" fmla="*/ 35511 w 1668022"/>
                <a:gd name="connsiteY3" fmla="*/ 1812454 h 1812454"/>
                <a:gd name="connsiteX4" fmla="*/ 0 w 1668022"/>
                <a:gd name="connsiteY4" fmla="*/ 1702959 h 1812454"/>
                <a:gd name="connsiteX0" fmla="*/ 0 w 1668022"/>
                <a:gd name="connsiteY0" fmla="*/ 1720343 h 1829838"/>
                <a:gd name="connsiteX1" fmla="*/ 1664192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68022"/>
                <a:gd name="connsiteY0" fmla="*/ 1713389 h 1822884"/>
                <a:gd name="connsiteX1" fmla="*/ 1664192 w 1668022"/>
                <a:gd name="connsiteY1" fmla="*/ 0 h 1822884"/>
                <a:gd name="connsiteX2" fmla="*/ 1668022 w 1668022"/>
                <a:gd name="connsiteY2" fmla="*/ 855217 h 1822884"/>
                <a:gd name="connsiteX3" fmla="*/ 35511 w 1668022"/>
                <a:gd name="connsiteY3" fmla="*/ 1822884 h 1822884"/>
                <a:gd name="connsiteX4" fmla="*/ 0 w 1668022"/>
                <a:gd name="connsiteY4" fmla="*/ 1713389 h 18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022" h="1822884">
                  <a:moveTo>
                    <a:pt x="0" y="1713389"/>
                  </a:moveTo>
                  <a:lnTo>
                    <a:pt x="1664192" y="0"/>
                  </a:lnTo>
                  <a:cubicBezTo>
                    <a:pt x="1665469" y="287390"/>
                    <a:pt x="1666745" y="567827"/>
                    <a:pt x="1668022" y="855217"/>
                  </a:cubicBezTo>
                  <a:lnTo>
                    <a:pt x="35511" y="1822884"/>
                  </a:lnTo>
                  <a:lnTo>
                    <a:pt x="0" y="1713389"/>
                  </a:lnTo>
                  <a:close/>
                </a:path>
              </a:pathLst>
            </a:custGeom>
            <a:gradFill flip="none" rotWithShape="1">
              <a:gsLst>
                <a:gs pos="35000">
                  <a:schemeClr val="accent2">
                    <a:alpha val="0"/>
                  </a:schemeClr>
                </a:gs>
                <a:gs pos="80000">
                  <a:schemeClr val="accent2">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8" name="Rectangle 7">
              <a:extLst>
                <a:ext uri="{FF2B5EF4-FFF2-40B4-BE49-F238E27FC236}">
                  <a16:creationId xmlns:a16="http://schemas.microsoft.com/office/drawing/2014/main" id="{F8953748-3BDE-4A40-AB9F-7C4B2631D26D}"/>
                </a:ext>
              </a:extLst>
            </p:cNvPr>
            <p:cNvSpPr/>
            <p:nvPr/>
          </p:nvSpPr>
          <p:spPr>
            <a:xfrm>
              <a:off x="6228184" y="2787832"/>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latin typeface="Calibri"/>
              </a:endParaRPr>
            </a:p>
          </p:txBody>
        </p:sp>
        <p:sp>
          <p:nvSpPr>
            <p:cNvPr id="10" name="Rectangle 9">
              <a:extLst>
                <a:ext uri="{FF2B5EF4-FFF2-40B4-BE49-F238E27FC236}">
                  <a16:creationId xmlns:a16="http://schemas.microsoft.com/office/drawing/2014/main" id="{0B54CA86-EDED-4A5F-B621-B6895703D42D}"/>
                </a:ext>
              </a:extLst>
            </p:cNvPr>
            <p:cNvSpPr/>
            <p:nvPr/>
          </p:nvSpPr>
          <p:spPr>
            <a:xfrm>
              <a:off x="6215948" y="3864642"/>
              <a:ext cx="4451927" cy="75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11" name="Rectangle 4">
              <a:extLst>
                <a:ext uri="{FF2B5EF4-FFF2-40B4-BE49-F238E27FC236}">
                  <a16:creationId xmlns:a16="http://schemas.microsoft.com/office/drawing/2014/main" id="{9248A86A-3BA4-4063-B8BA-C904F6811415}"/>
                </a:ext>
              </a:extLst>
            </p:cNvPr>
            <p:cNvSpPr/>
            <p:nvPr/>
          </p:nvSpPr>
          <p:spPr>
            <a:xfrm>
              <a:off x="4592374" y="2784523"/>
              <a:ext cx="1660475" cy="108012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68023" y="0"/>
                  </a:lnTo>
                  <a:lnTo>
                    <a:pt x="1685778" y="855218"/>
                  </a:lnTo>
                  <a:lnTo>
                    <a:pt x="8878" y="908486"/>
                  </a:lnTo>
                  <a:cubicBezTo>
                    <a:pt x="8878" y="573106"/>
                    <a:pt x="0" y="1240901"/>
                    <a:pt x="0" y="905521"/>
                  </a:cubicBezTo>
                  <a:close/>
                </a:path>
              </a:pathLst>
            </a:custGeom>
            <a:gradFill flip="none" rotWithShape="1">
              <a:gsLst>
                <a:gs pos="50000">
                  <a:schemeClr val="accent2">
                    <a:alpha val="0"/>
                  </a:schemeClr>
                </a:gs>
                <a:gs pos="80000">
                  <a:schemeClr val="accent2">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grpSp>
      <p:grpSp>
        <p:nvGrpSpPr>
          <p:cNvPr id="12" name="Group 11">
            <a:extLst>
              <a:ext uri="{FF2B5EF4-FFF2-40B4-BE49-F238E27FC236}">
                <a16:creationId xmlns:a16="http://schemas.microsoft.com/office/drawing/2014/main" id="{97CB2212-8327-466F-AA34-D386B8E42B07}"/>
              </a:ext>
            </a:extLst>
          </p:cNvPr>
          <p:cNvGrpSpPr/>
          <p:nvPr/>
        </p:nvGrpSpPr>
        <p:grpSpPr>
          <a:xfrm flipH="1">
            <a:off x="1489516" y="1556793"/>
            <a:ext cx="4822508" cy="4464495"/>
            <a:chOff x="4474601" y="1837871"/>
            <a:chExt cx="6121796" cy="2757568"/>
          </a:xfrm>
        </p:grpSpPr>
        <p:sp>
          <p:nvSpPr>
            <p:cNvPr id="14" name="Rectangle 4">
              <a:extLst>
                <a:ext uri="{FF2B5EF4-FFF2-40B4-BE49-F238E27FC236}">
                  <a16:creationId xmlns:a16="http://schemas.microsoft.com/office/drawing/2014/main" id="{DE70E74F-5CD7-4D34-B960-353AE4D1CE83}"/>
                </a:ext>
              </a:extLst>
            </p:cNvPr>
            <p:cNvSpPr/>
            <p:nvPr/>
          </p:nvSpPr>
          <p:spPr>
            <a:xfrm>
              <a:off x="447952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50000">
                  <a:schemeClr val="accent1">
                    <a:alpha val="85000"/>
                  </a:schemeClr>
                </a:gs>
                <a:gs pos="80000">
                  <a:schemeClr val="accent1"/>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15" name="Rectangle 14">
              <a:extLst>
                <a:ext uri="{FF2B5EF4-FFF2-40B4-BE49-F238E27FC236}">
                  <a16:creationId xmlns:a16="http://schemas.microsoft.com/office/drawing/2014/main" id="{7A869C57-0C54-433E-9E08-C7B55C3E5060}"/>
                </a:ext>
              </a:extLst>
            </p:cNvPr>
            <p:cNvSpPr/>
            <p:nvPr/>
          </p:nvSpPr>
          <p:spPr>
            <a:xfrm rot="10800000">
              <a:off x="6144963" y="1844824"/>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latin typeface="Calibri"/>
              </a:endParaRPr>
            </a:p>
          </p:txBody>
        </p:sp>
        <p:sp>
          <p:nvSpPr>
            <p:cNvPr id="16" name="Rectangle 4">
              <a:extLst>
                <a:ext uri="{FF2B5EF4-FFF2-40B4-BE49-F238E27FC236}">
                  <a16:creationId xmlns:a16="http://schemas.microsoft.com/office/drawing/2014/main" id="{A2D2F69C-B106-471A-ACE7-3C987B07A98F}"/>
                </a:ext>
              </a:extLst>
            </p:cNvPr>
            <p:cNvSpPr/>
            <p:nvPr/>
          </p:nvSpPr>
          <p:spPr>
            <a:xfrm>
              <a:off x="4485442" y="1837871"/>
              <a:ext cx="1670406"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1">
                    <a:alpha val="50000"/>
                  </a:schemeClr>
                </a:gs>
                <a:gs pos="80000">
                  <a:schemeClr val="accent1"/>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17" name="Rectangle 16">
              <a:extLst>
                <a:ext uri="{FF2B5EF4-FFF2-40B4-BE49-F238E27FC236}">
                  <a16:creationId xmlns:a16="http://schemas.microsoft.com/office/drawing/2014/main" id="{0160D9C0-0F57-47B4-B627-5ABDFC229131}"/>
                </a:ext>
              </a:extLst>
            </p:cNvPr>
            <p:cNvSpPr/>
            <p:nvPr/>
          </p:nvSpPr>
          <p:spPr>
            <a:xfrm rot="10800000">
              <a:off x="6144962" y="2787832"/>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sp>
          <p:nvSpPr>
            <p:cNvPr id="18" name="Rectangle 17">
              <a:extLst>
                <a:ext uri="{FF2B5EF4-FFF2-40B4-BE49-F238E27FC236}">
                  <a16:creationId xmlns:a16="http://schemas.microsoft.com/office/drawing/2014/main" id="{C86EBDE5-99F7-4707-994B-1201375692FD}"/>
                </a:ext>
              </a:extLst>
            </p:cNvPr>
            <p:cNvSpPr/>
            <p:nvPr/>
          </p:nvSpPr>
          <p:spPr>
            <a:xfrm rot="10800000">
              <a:off x="6135715" y="3730840"/>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latin typeface="Calibri"/>
              </a:endParaRPr>
            </a:p>
          </p:txBody>
        </p:sp>
        <p:sp>
          <p:nvSpPr>
            <p:cNvPr id="20" name="Rectangle 4">
              <a:extLst>
                <a:ext uri="{FF2B5EF4-FFF2-40B4-BE49-F238E27FC236}">
                  <a16:creationId xmlns:a16="http://schemas.microsoft.com/office/drawing/2014/main" id="{CAD9C25E-BB5A-4E14-97E0-6298C214D2FF}"/>
                </a:ext>
              </a:extLst>
            </p:cNvPr>
            <p:cNvSpPr/>
            <p:nvPr/>
          </p:nvSpPr>
          <p:spPr>
            <a:xfrm>
              <a:off x="447460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85778"/>
                <a:gd name="connsiteY0" fmla="*/ 905521 h 1002679"/>
                <a:gd name="connsiteX1" fmla="*/ 1678467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78467" y="0"/>
                  </a:lnTo>
                  <a:lnTo>
                    <a:pt x="1685778" y="855218"/>
                  </a:lnTo>
                  <a:lnTo>
                    <a:pt x="8878" y="908486"/>
                  </a:lnTo>
                  <a:cubicBezTo>
                    <a:pt x="8878" y="573106"/>
                    <a:pt x="0" y="1240901"/>
                    <a:pt x="0" y="905521"/>
                  </a:cubicBezTo>
                  <a:close/>
                </a:path>
              </a:pathLst>
            </a:custGeom>
            <a:gradFill flip="none" rotWithShape="1">
              <a:gsLst>
                <a:gs pos="50000">
                  <a:schemeClr val="accent1">
                    <a:alpha val="85000"/>
                  </a:schemeClr>
                </a:gs>
                <a:gs pos="8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dirty="0">
                <a:solidFill>
                  <a:prstClr val="white"/>
                </a:solidFill>
                <a:latin typeface="Calibri"/>
              </a:endParaRPr>
            </a:p>
          </p:txBody>
        </p:sp>
      </p:grpSp>
      <p:sp>
        <p:nvSpPr>
          <p:cNvPr id="23" name="TextBox 22">
            <a:extLst>
              <a:ext uri="{FF2B5EF4-FFF2-40B4-BE49-F238E27FC236}">
                <a16:creationId xmlns:a16="http://schemas.microsoft.com/office/drawing/2014/main" id="{D97DB242-FE53-4F52-9E2A-B1C3D9C457B9}"/>
              </a:ext>
            </a:extLst>
          </p:cNvPr>
          <p:cNvSpPr txBox="1"/>
          <p:nvPr/>
        </p:nvSpPr>
        <p:spPr>
          <a:xfrm>
            <a:off x="7053642" y="1518287"/>
            <a:ext cx="3617340" cy="1354217"/>
          </a:xfrm>
          <a:prstGeom prst="rect">
            <a:avLst/>
          </a:prstGeom>
          <a:noFill/>
        </p:spPr>
        <p:txBody>
          <a:bodyPr wrap="square" rtlCol="0">
            <a:spAutoFit/>
          </a:bodyPr>
          <a:lstStyle/>
          <a:p>
            <a:pPr algn="just">
              <a:defRPr/>
            </a:pPr>
            <a:r>
              <a:rPr lang="en-US" altLang="ko-KR" sz="1200" b="1" dirty="0">
                <a:solidFill>
                  <a:prstClr val="white"/>
                </a:solidFill>
                <a:latin typeface="Arial" pitchFamily="34" charset="0"/>
                <a:ea typeface="맑은 고딕" panose="020B0503020000020004" pitchFamily="34" charset="-127"/>
                <a:cs typeface="Arial" pitchFamily="34" charset="0"/>
              </a:rPr>
              <a:t>        </a:t>
            </a:r>
          </a:p>
          <a:p>
            <a:pPr algn="just">
              <a:defRPr/>
            </a:pPr>
            <a:r>
              <a:rPr lang="en-US" altLang="ko-KR" sz="1400" b="1" u="sng" dirty="0">
                <a:solidFill>
                  <a:prstClr val="white"/>
                </a:solidFill>
                <a:latin typeface="Arial" pitchFamily="34" charset="0"/>
                <a:ea typeface="맑은 고딕" panose="020B0503020000020004" pitchFamily="34" charset="-127"/>
                <a:cs typeface="Arial" pitchFamily="34" charset="0"/>
              </a:rPr>
              <a:t>   Disponer de  </a:t>
            </a:r>
            <a:r>
              <a:rPr lang="en-US" altLang="ko-KR" sz="1400" b="1" u="sng" dirty="0" err="1">
                <a:solidFill>
                  <a:prstClr val="white"/>
                </a:solidFill>
                <a:latin typeface="Arial" pitchFamily="34" charset="0"/>
                <a:ea typeface="맑은 고딕" panose="020B0503020000020004" pitchFamily="34" charset="-127"/>
                <a:cs typeface="Arial" pitchFamily="34" charset="0"/>
              </a:rPr>
              <a:t>mecanismos</a:t>
            </a:r>
            <a:r>
              <a:rPr lang="en-US" altLang="ko-KR" sz="1400" b="1" u="sng" dirty="0">
                <a:solidFill>
                  <a:prstClr val="white"/>
                </a:solidFill>
                <a:latin typeface="Arial" pitchFamily="34" charset="0"/>
                <a:ea typeface="맑은 고딕" panose="020B0503020000020004" pitchFamily="34" charset="-127"/>
                <a:cs typeface="Arial" pitchFamily="34" charset="0"/>
              </a:rPr>
              <a:t> de </a:t>
            </a:r>
            <a:r>
              <a:rPr lang="en-US" altLang="ko-KR" sz="1400" b="1" u="sng" dirty="0" err="1">
                <a:solidFill>
                  <a:prstClr val="white"/>
                </a:solidFill>
                <a:latin typeface="Arial" pitchFamily="34" charset="0"/>
                <a:ea typeface="맑은 고딕" panose="020B0503020000020004" pitchFamily="34" charset="-127"/>
                <a:cs typeface="Arial" pitchFamily="34" charset="0"/>
              </a:rPr>
              <a:t>coordinación</a:t>
            </a:r>
            <a:r>
              <a:rPr lang="en-US" altLang="ko-KR" sz="1400" b="1" u="sng" dirty="0">
                <a:solidFill>
                  <a:prstClr val="white"/>
                </a:solidFill>
                <a:latin typeface="Arial" pitchFamily="34" charset="0"/>
                <a:ea typeface="맑은 고딕" panose="020B0503020000020004" pitchFamily="34" charset="-127"/>
                <a:cs typeface="Arial" pitchFamily="34" charset="0"/>
              </a:rPr>
              <a:t> con </a:t>
            </a:r>
            <a:r>
              <a:rPr lang="en-US" altLang="ko-KR" sz="1400" b="1" u="sng" dirty="0" err="1">
                <a:solidFill>
                  <a:prstClr val="white"/>
                </a:solidFill>
                <a:latin typeface="Arial" pitchFamily="34" charset="0"/>
                <a:ea typeface="맑은 고딕" panose="020B0503020000020004" pitchFamily="34" charset="-127"/>
                <a:cs typeface="Arial" pitchFamily="34" charset="0"/>
              </a:rPr>
              <a:t>instituciones</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u="sng" dirty="0" err="1">
                <a:solidFill>
                  <a:prstClr val="white"/>
                </a:solidFill>
                <a:latin typeface="Arial" pitchFamily="34" charset="0"/>
                <a:ea typeface="맑은 고딕" panose="020B0503020000020004" pitchFamily="34" charset="-127"/>
                <a:cs typeface="Arial" pitchFamily="34" charset="0"/>
              </a:rPr>
              <a:t>académicas</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dirty="0">
                <a:solidFill>
                  <a:prstClr val="white"/>
                </a:solidFill>
                <a:latin typeface="Arial" pitchFamily="34" charset="0"/>
                <a:ea typeface="맑은 고딕" panose="020B0503020000020004" pitchFamily="34" charset="-127"/>
                <a:cs typeface="Arial" pitchFamily="34" charset="0"/>
              </a:rPr>
              <a:t>que </a:t>
            </a:r>
            <a:r>
              <a:rPr lang="en-US" altLang="ko-KR" sz="1400" b="1" dirty="0" err="1">
                <a:solidFill>
                  <a:prstClr val="white"/>
                </a:solidFill>
                <a:latin typeface="Arial" pitchFamily="34" charset="0"/>
                <a:ea typeface="맑은 고딕" panose="020B0503020000020004" pitchFamily="34" charset="-127"/>
                <a:cs typeface="Arial" pitchFamily="34" charset="0"/>
              </a:rPr>
              <a:t>faciliten</a:t>
            </a:r>
            <a:r>
              <a:rPr lang="en-US" altLang="ko-KR" sz="1400" b="1" dirty="0">
                <a:solidFill>
                  <a:prstClr val="white"/>
                </a:solidFill>
                <a:latin typeface="Arial" pitchFamily="34" charset="0"/>
                <a:ea typeface="맑은 고딕" panose="020B0503020000020004" pitchFamily="34" charset="-127"/>
                <a:cs typeface="Arial" pitchFamily="34" charset="0"/>
              </a:rPr>
              <a:t> </a:t>
            </a:r>
            <a:r>
              <a:rPr lang="en-US" altLang="ko-KR" sz="1400" b="1" dirty="0" err="1">
                <a:solidFill>
                  <a:prstClr val="white"/>
                </a:solidFill>
                <a:latin typeface="Arial" pitchFamily="34" charset="0"/>
                <a:ea typeface="맑은 고딕" panose="020B0503020000020004" pitchFamily="34" charset="-127"/>
                <a:cs typeface="Arial" pitchFamily="34" charset="0"/>
              </a:rPr>
              <a:t>desde</a:t>
            </a:r>
            <a:r>
              <a:rPr lang="en-US" altLang="ko-KR" sz="1400" b="1" dirty="0">
                <a:solidFill>
                  <a:prstClr val="white"/>
                </a:solidFill>
                <a:latin typeface="Arial" pitchFamily="34" charset="0"/>
                <a:ea typeface="맑은 고딕" panose="020B0503020000020004" pitchFamily="34" charset="-127"/>
                <a:cs typeface="Arial" pitchFamily="34" charset="0"/>
              </a:rPr>
              <a:t> la </a:t>
            </a:r>
            <a:r>
              <a:rPr lang="en-US" altLang="ko-KR" sz="1400" b="1" dirty="0" err="1">
                <a:solidFill>
                  <a:prstClr val="white"/>
                </a:solidFill>
                <a:latin typeface="Arial" pitchFamily="34" charset="0"/>
                <a:ea typeface="맑은 고딕" panose="020B0503020000020004" pitchFamily="34" charset="-127"/>
                <a:cs typeface="Arial" pitchFamily="34" charset="0"/>
              </a:rPr>
              <a:t>gestión</a:t>
            </a:r>
            <a:r>
              <a:rPr lang="en-US" altLang="ko-KR" sz="1400" b="1" dirty="0">
                <a:solidFill>
                  <a:prstClr val="white"/>
                </a:solidFill>
                <a:latin typeface="Arial" pitchFamily="34" charset="0"/>
                <a:ea typeface="맑은 고딕" panose="020B0503020000020004" pitchFamily="34" charset="-127"/>
                <a:cs typeface="Arial" pitchFamily="34" charset="0"/>
              </a:rPr>
              <a:t> del </a:t>
            </a:r>
            <a:r>
              <a:rPr lang="en-US" altLang="ko-KR" sz="1400" b="1" dirty="0" err="1">
                <a:solidFill>
                  <a:prstClr val="white"/>
                </a:solidFill>
                <a:latin typeface="Arial" pitchFamily="34" charset="0"/>
                <a:ea typeface="맑은 고딕" panose="020B0503020000020004" pitchFamily="34" charset="-127"/>
                <a:cs typeface="Arial" pitchFamily="34" charset="0"/>
              </a:rPr>
              <a:t>conocimiento</a:t>
            </a:r>
            <a:r>
              <a:rPr lang="en-US" altLang="ko-KR" sz="1400" b="1" dirty="0">
                <a:solidFill>
                  <a:prstClr val="white"/>
                </a:solidFill>
                <a:latin typeface="Arial" pitchFamily="34" charset="0"/>
                <a:ea typeface="맑은 고딕" panose="020B0503020000020004" pitchFamily="34" charset="-127"/>
                <a:cs typeface="Arial" pitchFamily="34" charset="0"/>
              </a:rPr>
              <a:t> el </a:t>
            </a:r>
            <a:r>
              <a:rPr lang="en-US" altLang="ko-KR" sz="1400" b="1" dirty="0" err="1">
                <a:solidFill>
                  <a:prstClr val="white"/>
                </a:solidFill>
                <a:latin typeface="Arial" pitchFamily="34" charset="0"/>
                <a:ea typeface="맑은 고딕" panose="020B0503020000020004" pitchFamily="34" charset="-127"/>
                <a:cs typeface="Arial" pitchFamily="34" charset="0"/>
              </a:rPr>
              <a:t>proceso</a:t>
            </a:r>
            <a:r>
              <a:rPr lang="en-US" altLang="ko-KR" sz="1400" b="1" dirty="0">
                <a:solidFill>
                  <a:prstClr val="white"/>
                </a:solidFill>
                <a:latin typeface="Arial" pitchFamily="34" charset="0"/>
                <a:ea typeface="맑은 고딕" panose="020B0503020000020004" pitchFamily="34" charset="-127"/>
                <a:cs typeface="Arial" pitchFamily="34" charset="0"/>
              </a:rPr>
              <a:t> de </a:t>
            </a:r>
            <a:r>
              <a:rPr lang="en-US" altLang="ko-KR" sz="1400" b="1" dirty="0" err="1">
                <a:solidFill>
                  <a:prstClr val="white"/>
                </a:solidFill>
                <a:latin typeface="Arial" pitchFamily="34" charset="0"/>
                <a:ea typeface="맑은 고딕" panose="020B0503020000020004" pitchFamily="34" charset="-127"/>
                <a:cs typeface="Arial" pitchFamily="34" charset="0"/>
              </a:rPr>
              <a:t>diseño</a:t>
            </a:r>
            <a:r>
              <a:rPr lang="en-US" altLang="ko-KR" sz="1400" b="1" dirty="0">
                <a:solidFill>
                  <a:prstClr val="white"/>
                </a:solidFill>
                <a:latin typeface="Arial" pitchFamily="34" charset="0"/>
                <a:ea typeface="맑은 고딕" panose="020B0503020000020004" pitchFamily="34" charset="-127"/>
                <a:cs typeface="Arial" pitchFamily="34" charset="0"/>
              </a:rPr>
              <a:t> y </a:t>
            </a:r>
            <a:r>
              <a:rPr lang="en-US" altLang="ko-KR" sz="1400" b="1" dirty="0" err="1">
                <a:solidFill>
                  <a:prstClr val="white"/>
                </a:solidFill>
                <a:latin typeface="Arial" pitchFamily="34" charset="0"/>
                <a:ea typeface="맑은 고딕" panose="020B0503020000020004" pitchFamily="34" charset="-127"/>
                <a:cs typeface="Arial" pitchFamily="34" charset="0"/>
              </a:rPr>
              <a:t>gestión</a:t>
            </a:r>
            <a:r>
              <a:rPr lang="en-US" altLang="ko-KR" sz="1400" b="1" dirty="0">
                <a:solidFill>
                  <a:prstClr val="white"/>
                </a:solidFill>
                <a:latin typeface="Arial" pitchFamily="34" charset="0"/>
                <a:ea typeface="맑은 고딕" panose="020B0503020000020004" pitchFamily="34" charset="-127"/>
                <a:cs typeface="Arial" pitchFamily="34" charset="0"/>
              </a:rPr>
              <a:t> de las EDESM.</a:t>
            </a:r>
            <a:endParaRPr lang="ko-KR" altLang="en-US" sz="1400" b="1" dirty="0">
              <a:solidFill>
                <a:prstClr val="white"/>
              </a:solidFill>
              <a:latin typeface="Arial" pitchFamily="34" charset="0"/>
              <a:ea typeface="맑은 고딕" panose="020B0503020000020004" pitchFamily="34" charset="-127"/>
              <a:cs typeface="Arial" pitchFamily="34" charset="0"/>
            </a:endParaRPr>
          </a:p>
        </p:txBody>
      </p:sp>
      <p:sp>
        <p:nvSpPr>
          <p:cNvPr id="26" name="TextBox 25">
            <a:extLst>
              <a:ext uri="{FF2B5EF4-FFF2-40B4-BE49-F238E27FC236}">
                <a16:creationId xmlns:a16="http://schemas.microsoft.com/office/drawing/2014/main" id="{BE3AE5BB-F193-4551-A7DF-32A88BF932D8}"/>
              </a:ext>
            </a:extLst>
          </p:cNvPr>
          <p:cNvSpPr txBox="1"/>
          <p:nvPr/>
        </p:nvSpPr>
        <p:spPr>
          <a:xfrm>
            <a:off x="7392144" y="2996953"/>
            <a:ext cx="3275856" cy="1384995"/>
          </a:xfrm>
          <a:prstGeom prst="rect">
            <a:avLst/>
          </a:prstGeom>
          <a:noFill/>
        </p:spPr>
        <p:txBody>
          <a:bodyPr wrap="square" rtlCol="0">
            <a:spAutoFit/>
          </a:bodyPr>
          <a:lstStyle/>
          <a:p>
            <a:pPr algn="just">
              <a:defRPr/>
            </a:pPr>
            <a:endParaRPr lang="en-US" altLang="ko-KR" sz="1400" b="1" dirty="0">
              <a:solidFill>
                <a:prstClr val="white"/>
              </a:solidFill>
              <a:latin typeface="Arial" pitchFamily="34" charset="0"/>
              <a:ea typeface="맑은 고딕" panose="020B0503020000020004" pitchFamily="34" charset="-127"/>
              <a:cs typeface="Arial" pitchFamily="34" charset="0"/>
            </a:endParaRPr>
          </a:p>
          <a:p>
            <a:pPr algn="just">
              <a:defRPr/>
            </a:pPr>
            <a:r>
              <a:rPr lang="en-US" altLang="ko-KR" sz="1400" b="1" dirty="0">
                <a:solidFill>
                  <a:prstClr val="white"/>
                </a:solidFill>
                <a:latin typeface="Arial" pitchFamily="34" charset="0"/>
                <a:ea typeface="맑은 고딕" panose="020B0503020000020004" pitchFamily="34" charset="-127"/>
                <a:cs typeface="Arial" pitchFamily="34" charset="0"/>
              </a:rPr>
              <a:t>Disponer, por parte del </a:t>
            </a:r>
            <a:r>
              <a:rPr lang="en-US" altLang="ko-KR" sz="1400" b="1" dirty="0" err="1">
                <a:solidFill>
                  <a:prstClr val="white"/>
                </a:solidFill>
                <a:latin typeface="Arial" pitchFamily="34" charset="0"/>
                <a:ea typeface="맑은 고딕" panose="020B0503020000020004" pitchFamily="34" charset="-127"/>
                <a:cs typeface="Arial" pitchFamily="34" charset="0"/>
              </a:rPr>
              <a:t>gobierno</a:t>
            </a:r>
            <a:r>
              <a:rPr lang="en-US" altLang="ko-KR" sz="1400" b="1" dirty="0">
                <a:solidFill>
                  <a:prstClr val="white"/>
                </a:solidFill>
                <a:latin typeface="Arial" pitchFamily="34" charset="0"/>
                <a:ea typeface="맑은 고딕" panose="020B0503020000020004" pitchFamily="34" charset="-127"/>
                <a:cs typeface="Arial" pitchFamily="34" charset="0"/>
              </a:rPr>
              <a:t>, de </a:t>
            </a:r>
            <a:r>
              <a:rPr lang="en-US" altLang="ko-KR" sz="1400" b="1" u="sng" dirty="0">
                <a:solidFill>
                  <a:prstClr val="white"/>
                </a:solidFill>
                <a:latin typeface="Arial" pitchFamily="34" charset="0"/>
                <a:ea typeface="맑은 고딕" panose="020B0503020000020004" pitchFamily="34" charset="-127"/>
                <a:cs typeface="Arial" pitchFamily="34" charset="0"/>
              </a:rPr>
              <a:t>un </a:t>
            </a:r>
            <a:r>
              <a:rPr lang="en-US" altLang="ko-KR" sz="1400" b="1" u="sng" dirty="0" err="1">
                <a:solidFill>
                  <a:prstClr val="white"/>
                </a:solidFill>
                <a:latin typeface="Arial" pitchFamily="34" charset="0"/>
                <a:ea typeface="맑은 고딕" panose="020B0503020000020004" pitchFamily="34" charset="-127"/>
                <a:cs typeface="Arial" pitchFamily="34" charset="0"/>
              </a:rPr>
              <a:t>programa</a:t>
            </a:r>
            <a:r>
              <a:rPr lang="en-US" altLang="ko-KR" sz="1400" b="1" u="sng" dirty="0">
                <a:solidFill>
                  <a:prstClr val="white"/>
                </a:solidFill>
                <a:latin typeface="Arial" pitchFamily="34" charset="0"/>
                <a:ea typeface="맑은 고딕" panose="020B0503020000020004" pitchFamily="34" charset="-127"/>
                <a:cs typeface="Arial" pitchFamily="34" charset="0"/>
              </a:rPr>
              <a:t> de </a:t>
            </a:r>
            <a:r>
              <a:rPr lang="en-US" altLang="ko-KR" sz="1400" b="1" u="sng" dirty="0" err="1">
                <a:solidFill>
                  <a:prstClr val="white"/>
                </a:solidFill>
                <a:latin typeface="Arial" pitchFamily="34" charset="0"/>
                <a:ea typeface="맑은 고딕" panose="020B0503020000020004" pitchFamily="34" charset="-127"/>
                <a:cs typeface="Arial" pitchFamily="34" charset="0"/>
              </a:rPr>
              <a:t>comunicación</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u="sng" dirty="0" err="1">
                <a:solidFill>
                  <a:prstClr val="white"/>
                </a:solidFill>
                <a:latin typeface="Arial" pitchFamily="34" charset="0"/>
                <a:ea typeface="맑은 고딕" panose="020B0503020000020004" pitchFamily="34" charset="-127"/>
                <a:cs typeface="Arial" pitchFamily="34" charset="0"/>
              </a:rPr>
              <a:t>transformación</a:t>
            </a:r>
            <a:r>
              <a:rPr lang="en-US" altLang="ko-KR" sz="1400" b="1" u="sng" dirty="0">
                <a:solidFill>
                  <a:prstClr val="white"/>
                </a:solidFill>
                <a:latin typeface="Arial" pitchFamily="34" charset="0"/>
                <a:ea typeface="맑은 고딕" panose="020B0503020000020004" pitchFamily="34" charset="-127"/>
                <a:cs typeface="Arial" pitchFamily="34" charset="0"/>
              </a:rPr>
              <a:t> digital </a:t>
            </a:r>
            <a:r>
              <a:rPr lang="en-US" altLang="ko-KR" sz="1400" b="1" dirty="0">
                <a:solidFill>
                  <a:prstClr val="white"/>
                </a:solidFill>
                <a:latin typeface="Arial" pitchFamily="34" charset="0"/>
                <a:ea typeface="맑은 고딕" panose="020B0503020000020004" pitchFamily="34" charset="-127"/>
                <a:cs typeface="Arial" pitchFamily="34" charset="0"/>
              </a:rPr>
              <a:t>que </a:t>
            </a:r>
            <a:r>
              <a:rPr lang="en-US" altLang="ko-KR" sz="1400" b="1" dirty="0" err="1">
                <a:solidFill>
                  <a:prstClr val="white"/>
                </a:solidFill>
                <a:latin typeface="Arial" pitchFamily="34" charset="0"/>
                <a:ea typeface="맑은 고딕" panose="020B0503020000020004" pitchFamily="34" charset="-127"/>
                <a:cs typeface="Arial" pitchFamily="34" charset="0"/>
              </a:rPr>
              <a:t>facilite</a:t>
            </a:r>
            <a:r>
              <a:rPr lang="en-US" altLang="ko-KR" sz="1400" b="1" dirty="0">
                <a:solidFill>
                  <a:prstClr val="white"/>
                </a:solidFill>
                <a:latin typeface="Arial" pitchFamily="34" charset="0"/>
                <a:ea typeface="맑은 고딕" panose="020B0503020000020004" pitchFamily="34" charset="-127"/>
                <a:cs typeface="Arial" pitchFamily="34" charset="0"/>
              </a:rPr>
              <a:t> el </a:t>
            </a:r>
            <a:r>
              <a:rPr lang="en-US" altLang="ko-KR" sz="1400" b="1" dirty="0" err="1">
                <a:solidFill>
                  <a:prstClr val="white"/>
                </a:solidFill>
                <a:latin typeface="Arial" pitchFamily="34" charset="0"/>
                <a:ea typeface="맑은 고딕" panose="020B0503020000020004" pitchFamily="34" charset="-127"/>
                <a:cs typeface="Arial" pitchFamily="34" charset="0"/>
              </a:rPr>
              <a:t>proceso</a:t>
            </a:r>
            <a:r>
              <a:rPr lang="en-US" altLang="ko-KR" sz="1400" b="1" dirty="0">
                <a:solidFill>
                  <a:prstClr val="white"/>
                </a:solidFill>
                <a:latin typeface="Arial" pitchFamily="34" charset="0"/>
                <a:ea typeface="맑은 고딕" panose="020B0503020000020004" pitchFamily="34" charset="-127"/>
                <a:cs typeface="Arial" pitchFamily="34" charset="0"/>
              </a:rPr>
              <a:t> de </a:t>
            </a:r>
            <a:r>
              <a:rPr lang="en-US" altLang="ko-KR" sz="1400" b="1" dirty="0" err="1">
                <a:solidFill>
                  <a:prstClr val="white"/>
                </a:solidFill>
                <a:latin typeface="Arial" pitchFamily="34" charset="0"/>
                <a:ea typeface="맑은 고딕" panose="020B0503020000020004" pitchFamily="34" charset="-127"/>
                <a:cs typeface="Arial" pitchFamily="34" charset="0"/>
              </a:rPr>
              <a:t>diseño</a:t>
            </a:r>
            <a:r>
              <a:rPr lang="en-US" altLang="ko-KR" sz="1400" b="1" dirty="0">
                <a:solidFill>
                  <a:prstClr val="white"/>
                </a:solidFill>
                <a:latin typeface="Arial" pitchFamily="34" charset="0"/>
                <a:ea typeface="맑은 고딕" panose="020B0503020000020004" pitchFamily="34" charset="-127"/>
                <a:cs typeface="Arial" pitchFamily="34" charset="0"/>
              </a:rPr>
              <a:t>  y </a:t>
            </a:r>
            <a:r>
              <a:rPr lang="en-US" altLang="ko-KR" sz="1400" b="1" dirty="0" err="1">
                <a:solidFill>
                  <a:prstClr val="white"/>
                </a:solidFill>
                <a:latin typeface="Arial" pitchFamily="34" charset="0"/>
                <a:ea typeface="맑은 고딕" panose="020B0503020000020004" pitchFamily="34" charset="-127"/>
                <a:cs typeface="Arial" pitchFamily="34" charset="0"/>
              </a:rPr>
              <a:t>gestión</a:t>
            </a:r>
            <a:r>
              <a:rPr lang="en-US" altLang="ko-KR" sz="1400" b="1" dirty="0">
                <a:solidFill>
                  <a:prstClr val="white"/>
                </a:solidFill>
                <a:latin typeface="Arial" pitchFamily="34" charset="0"/>
                <a:ea typeface="맑은 고딕" panose="020B0503020000020004" pitchFamily="34" charset="-127"/>
                <a:cs typeface="Arial" pitchFamily="34" charset="0"/>
              </a:rPr>
              <a:t> de EDESM.</a:t>
            </a:r>
            <a:endParaRPr lang="ko-KR" altLang="en-US" sz="1400" b="1" dirty="0">
              <a:solidFill>
                <a:prstClr val="white"/>
              </a:solidFill>
              <a:latin typeface="Arial" pitchFamily="34" charset="0"/>
              <a:ea typeface="맑은 고딕" panose="020B0503020000020004" pitchFamily="34" charset="-127"/>
              <a:cs typeface="Arial" pitchFamily="34" charset="0"/>
            </a:endParaRPr>
          </a:p>
        </p:txBody>
      </p:sp>
      <p:sp>
        <p:nvSpPr>
          <p:cNvPr id="35" name="TextBox 34">
            <a:extLst>
              <a:ext uri="{FF2B5EF4-FFF2-40B4-BE49-F238E27FC236}">
                <a16:creationId xmlns:a16="http://schemas.microsoft.com/office/drawing/2014/main" id="{8F3AAD9F-22B9-463D-B823-C0583D497528}"/>
              </a:ext>
            </a:extLst>
          </p:cNvPr>
          <p:cNvSpPr txBox="1"/>
          <p:nvPr/>
        </p:nvSpPr>
        <p:spPr>
          <a:xfrm>
            <a:off x="1524000" y="1518286"/>
            <a:ext cx="3826272" cy="1169551"/>
          </a:xfrm>
          <a:prstGeom prst="rect">
            <a:avLst/>
          </a:prstGeom>
          <a:noFill/>
        </p:spPr>
        <p:txBody>
          <a:bodyPr wrap="square" rtlCol="0">
            <a:spAutoFit/>
          </a:bodyPr>
          <a:lstStyle/>
          <a:p>
            <a:pPr algn="just">
              <a:defRPr/>
            </a:pPr>
            <a:endParaRPr lang="en-US" altLang="ko-KR" sz="1400" b="1" dirty="0">
              <a:solidFill>
                <a:prstClr val="white"/>
              </a:solidFill>
              <a:latin typeface="Arial" pitchFamily="34" charset="0"/>
              <a:ea typeface="맑은 고딕" panose="020B0503020000020004" pitchFamily="34" charset="-127"/>
              <a:cs typeface="Arial" pitchFamily="34" charset="0"/>
            </a:endParaRPr>
          </a:p>
          <a:p>
            <a:pPr algn="just">
              <a:defRPr/>
            </a:pPr>
            <a:r>
              <a:rPr lang="en-US" altLang="ko-KR" sz="1400" b="1" u="sng" dirty="0" err="1">
                <a:solidFill>
                  <a:prstClr val="white"/>
                </a:solidFill>
                <a:latin typeface="Arial" pitchFamily="34" charset="0"/>
                <a:ea typeface="맑은 고딕" panose="020B0503020000020004" pitchFamily="34" charset="-127"/>
                <a:cs typeface="Arial" pitchFamily="34" charset="0"/>
              </a:rPr>
              <a:t>Voluntad</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u="sng" dirty="0" err="1">
                <a:solidFill>
                  <a:prstClr val="white"/>
                </a:solidFill>
                <a:latin typeface="Arial" pitchFamily="34" charset="0"/>
                <a:ea typeface="맑은 고딕" panose="020B0503020000020004" pitchFamily="34" charset="-127"/>
                <a:cs typeface="Arial" pitchFamily="34" charset="0"/>
              </a:rPr>
              <a:t>política</a:t>
            </a:r>
            <a:r>
              <a:rPr lang="en-US" altLang="ko-KR" sz="1400" b="1" u="sng" dirty="0">
                <a:solidFill>
                  <a:prstClr val="white"/>
                </a:solidFill>
                <a:latin typeface="Arial" pitchFamily="34" charset="0"/>
                <a:ea typeface="맑은 고딕" panose="020B0503020000020004" pitchFamily="34" charset="-127"/>
                <a:cs typeface="Arial" pitchFamily="34" charset="0"/>
              </a:rPr>
              <a:t> y </a:t>
            </a:r>
            <a:r>
              <a:rPr lang="en-US" altLang="ko-KR" sz="1400" b="1" u="sng" dirty="0" err="1">
                <a:solidFill>
                  <a:prstClr val="white"/>
                </a:solidFill>
                <a:latin typeface="Arial" pitchFamily="34" charset="0"/>
                <a:ea typeface="맑은 고딕" panose="020B0503020000020004" pitchFamily="34" charset="-127"/>
                <a:cs typeface="Arial" pitchFamily="34" charset="0"/>
              </a:rPr>
              <a:t>protagonismo</a:t>
            </a:r>
            <a:endParaRPr lang="en-US" altLang="ko-KR" sz="1400" b="1" u="sng" dirty="0">
              <a:solidFill>
                <a:prstClr val="white"/>
              </a:solidFill>
              <a:latin typeface="Arial" pitchFamily="34" charset="0"/>
              <a:ea typeface="맑은 고딕" panose="020B0503020000020004" pitchFamily="34" charset="-127"/>
              <a:cs typeface="Arial" pitchFamily="34" charset="0"/>
            </a:endParaRPr>
          </a:p>
          <a:p>
            <a:pPr algn="just">
              <a:defRPr/>
            </a:pPr>
            <a:r>
              <a:rPr lang="en-US" altLang="ko-KR" sz="1400" b="1" u="sng" dirty="0">
                <a:solidFill>
                  <a:prstClr val="white"/>
                </a:solidFill>
                <a:latin typeface="Arial" pitchFamily="34" charset="0"/>
                <a:ea typeface="맑은 고딕" panose="020B0503020000020004" pitchFamily="34" charset="-127"/>
                <a:cs typeface="Arial" pitchFamily="34" charset="0"/>
              </a:rPr>
              <a:t> de los OLPP, </a:t>
            </a:r>
            <a:r>
              <a:rPr lang="en-US" altLang="ko-KR" sz="1400" b="1" dirty="0">
                <a:solidFill>
                  <a:prstClr val="white"/>
                </a:solidFill>
                <a:latin typeface="Arial" pitchFamily="34" charset="0"/>
                <a:ea typeface="맑은 고딕" panose="020B0503020000020004" pitchFamily="34" charset="-127"/>
                <a:cs typeface="Arial" pitchFamily="34" charset="0"/>
              </a:rPr>
              <a:t>para </a:t>
            </a:r>
            <a:r>
              <a:rPr lang="en-US" altLang="ko-KR" sz="1400" b="1" dirty="0" err="1">
                <a:solidFill>
                  <a:prstClr val="white"/>
                </a:solidFill>
                <a:latin typeface="Arial" pitchFamily="34" charset="0"/>
                <a:ea typeface="맑은 고딕" panose="020B0503020000020004" pitchFamily="34" charset="-127"/>
                <a:cs typeface="Arial" pitchFamily="34" charset="0"/>
              </a:rPr>
              <a:t>desarrollar</a:t>
            </a:r>
            <a:r>
              <a:rPr lang="en-US" altLang="ko-KR" sz="1400" b="1" dirty="0">
                <a:solidFill>
                  <a:prstClr val="white"/>
                </a:solidFill>
                <a:latin typeface="Arial" pitchFamily="34" charset="0"/>
                <a:ea typeface="맑은 고딕" panose="020B0503020000020004" pitchFamily="34" charset="-127"/>
                <a:cs typeface="Arial" pitchFamily="34" charset="0"/>
              </a:rPr>
              <a:t> </a:t>
            </a:r>
          </a:p>
          <a:p>
            <a:pPr algn="just">
              <a:defRPr/>
            </a:pPr>
            <a:r>
              <a:rPr lang="en-US" altLang="ko-KR" sz="1400" b="1" dirty="0">
                <a:solidFill>
                  <a:prstClr val="white"/>
                </a:solidFill>
                <a:latin typeface="Arial" pitchFamily="34" charset="0"/>
                <a:ea typeface="맑은 고딕" panose="020B0503020000020004" pitchFamily="34" charset="-127"/>
                <a:cs typeface="Arial" pitchFamily="34" charset="0"/>
              </a:rPr>
              <a:t>el </a:t>
            </a:r>
            <a:r>
              <a:rPr lang="en-US" altLang="ko-KR" sz="1400" b="1" dirty="0" err="1">
                <a:solidFill>
                  <a:prstClr val="white"/>
                </a:solidFill>
                <a:latin typeface="Arial" pitchFamily="34" charset="0"/>
                <a:ea typeface="맑은 고딕" panose="020B0503020000020004" pitchFamily="34" charset="-127"/>
                <a:cs typeface="Arial" pitchFamily="34" charset="0"/>
              </a:rPr>
              <a:t>proceso</a:t>
            </a:r>
            <a:r>
              <a:rPr lang="en-US" altLang="ko-KR" sz="1400" b="1" dirty="0">
                <a:solidFill>
                  <a:prstClr val="white"/>
                </a:solidFill>
                <a:latin typeface="Arial" pitchFamily="34" charset="0"/>
                <a:ea typeface="맑은 고딕" panose="020B0503020000020004" pitchFamily="34" charset="-127"/>
                <a:cs typeface="Arial" pitchFamily="34" charset="0"/>
              </a:rPr>
              <a:t> y </a:t>
            </a:r>
            <a:r>
              <a:rPr lang="en-US" altLang="ko-KR" sz="1400" b="1" dirty="0" err="1">
                <a:solidFill>
                  <a:prstClr val="white"/>
                </a:solidFill>
                <a:latin typeface="Arial" pitchFamily="34" charset="0"/>
                <a:ea typeface="맑은 고딕" panose="020B0503020000020004" pitchFamily="34" charset="-127"/>
                <a:cs typeface="Arial" pitchFamily="34" charset="0"/>
              </a:rPr>
              <a:t>gerarquizarlo</a:t>
            </a:r>
            <a:r>
              <a:rPr lang="en-US" altLang="ko-KR" sz="1400" b="1" dirty="0">
                <a:solidFill>
                  <a:prstClr val="white"/>
                </a:solidFill>
                <a:latin typeface="Arial" pitchFamily="34" charset="0"/>
                <a:ea typeface="맑은 고딕" panose="020B0503020000020004" pitchFamily="34" charset="-127"/>
                <a:cs typeface="Arial" pitchFamily="34" charset="0"/>
              </a:rPr>
              <a:t> dentro de </a:t>
            </a:r>
            <a:r>
              <a:rPr lang="en-US" altLang="ko-KR" sz="1400" b="1" dirty="0" err="1">
                <a:solidFill>
                  <a:prstClr val="white"/>
                </a:solidFill>
                <a:latin typeface="Arial" pitchFamily="34" charset="0"/>
                <a:ea typeface="맑은 고딕" panose="020B0503020000020004" pitchFamily="34" charset="-127"/>
                <a:cs typeface="Arial" pitchFamily="34" charset="0"/>
              </a:rPr>
              <a:t>su</a:t>
            </a:r>
            <a:r>
              <a:rPr lang="en-US" altLang="ko-KR" sz="1400" b="1" dirty="0">
                <a:solidFill>
                  <a:prstClr val="white"/>
                </a:solidFill>
                <a:latin typeface="Arial" pitchFamily="34" charset="0"/>
                <a:ea typeface="맑은 고딕" panose="020B0503020000020004" pitchFamily="34" charset="-127"/>
                <a:cs typeface="Arial" pitchFamily="34" charset="0"/>
              </a:rPr>
              <a:t> sistema de </a:t>
            </a:r>
            <a:r>
              <a:rPr lang="en-US" altLang="ko-KR" sz="1400" b="1" dirty="0" err="1">
                <a:solidFill>
                  <a:prstClr val="white"/>
                </a:solidFill>
                <a:latin typeface="Arial" pitchFamily="34" charset="0"/>
                <a:ea typeface="맑은 고딕" panose="020B0503020000020004" pitchFamily="34" charset="-127"/>
                <a:cs typeface="Arial" pitchFamily="34" charset="0"/>
              </a:rPr>
              <a:t>planificación</a:t>
            </a:r>
            <a:r>
              <a:rPr lang="en-US" altLang="ko-KR" sz="1400" b="1" dirty="0">
                <a:solidFill>
                  <a:prstClr val="white"/>
                </a:solidFill>
                <a:latin typeface="Arial" pitchFamily="34" charset="0"/>
                <a:ea typeface="맑은 고딕" panose="020B0503020000020004" pitchFamily="34" charset="-127"/>
                <a:cs typeface="Arial" pitchFamily="34" charset="0"/>
              </a:rPr>
              <a:t> </a:t>
            </a:r>
            <a:r>
              <a:rPr lang="en-US" altLang="ko-KR" sz="1400" b="1" dirty="0" err="1">
                <a:solidFill>
                  <a:prstClr val="white"/>
                </a:solidFill>
                <a:latin typeface="Arial" pitchFamily="34" charset="0"/>
                <a:ea typeface="맑은 고딕" panose="020B0503020000020004" pitchFamily="34" charset="-127"/>
                <a:cs typeface="Arial" pitchFamily="34" charset="0"/>
              </a:rPr>
              <a:t>estratégica</a:t>
            </a:r>
            <a:r>
              <a:rPr lang="en-US" altLang="ko-KR" sz="1400" b="1" dirty="0">
                <a:solidFill>
                  <a:prstClr val="white"/>
                </a:solidFill>
                <a:latin typeface="Arial" pitchFamily="34" charset="0"/>
                <a:ea typeface="맑은 고딕" panose="020B0503020000020004" pitchFamily="34" charset="-127"/>
                <a:cs typeface="Arial" pitchFamily="34" charset="0"/>
              </a:rPr>
              <a:t>.</a:t>
            </a:r>
            <a:endParaRPr lang="ko-KR" altLang="en-US" sz="1400" b="1" dirty="0">
              <a:solidFill>
                <a:prstClr val="white"/>
              </a:solidFill>
              <a:latin typeface="Arial" pitchFamily="34" charset="0"/>
              <a:ea typeface="맑은 고딕" panose="020B0503020000020004" pitchFamily="34" charset="-127"/>
              <a:cs typeface="Arial" pitchFamily="34" charset="0"/>
            </a:endParaRPr>
          </a:p>
        </p:txBody>
      </p:sp>
      <p:sp>
        <p:nvSpPr>
          <p:cNvPr id="38" name="TextBox 37">
            <a:extLst>
              <a:ext uri="{FF2B5EF4-FFF2-40B4-BE49-F238E27FC236}">
                <a16:creationId xmlns:a16="http://schemas.microsoft.com/office/drawing/2014/main" id="{585A49D3-5482-409D-A4E1-61B87AFFC889}"/>
              </a:ext>
            </a:extLst>
          </p:cNvPr>
          <p:cNvSpPr txBox="1"/>
          <p:nvPr/>
        </p:nvSpPr>
        <p:spPr>
          <a:xfrm>
            <a:off x="1489516" y="3069230"/>
            <a:ext cx="3860757" cy="954107"/>
          </a:xfrm>
          <a:prstGeom prst="rect">
            <a:avLst/>
          </a:prstGeom>
          <a:noFill/>
        </p:spPr>
        <p:txBody>
          <a:bodyPr wrap="square" rtlCol="0">
            <a:spAutoFit/>
          </a:bodyPr>
          <a:lstStyle/>
          <a:p>
            <a:pPr algn="just">
              <a:defRPr/>
            </a:pPr>
            <a:endParaRPr lang="en-US" altLang="ko-KR" sz="1400" b="1" dirty="0">
              <a:solidFill>
                <a:prstClr val="white"/>
              </a:solidFill>
              <a:latin typeface="Arial" pitchFamily="34" charset="0"/>
              <a:ea typeface="맑은 고딕" panose="020B0503020000020004" pitchFamily="34" charset="-127"/>
              <a:cs typeface="Arial" pitchFamily="34" charset="0"/>
            </a:endParaRPr>
          </a:p>
          <a:p>
            <a:pPr algn="just">
              <a:defRPr/>
            </a:pPr>
            <a:r>
              <a:rPr lang="en-US" altLang="ko-KR" sz="1400" b="1" u="sng" dirty="0" err="1">
                <a:solidFill>
                  <a:prstClr val="white"/>
                </a:solidFill>
                <a:latin typeface="Arial" pitchFamily="34" charset="0"/>
                <a:ea typeface="맑은 고딕" panose="020B0503020000020004" pitchFamily="34" charset="-127"/>
                <a:cs typeface="Arial" pitchFamily="34" charset="0"/>
              </a:rPr>
              <a:t>Crear</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u="sng" dirty="0" err="1">
                <a:solidFill>
                  <a:prstClr val="white"/>
                </a:solidFill>
                <a:latin typeface="Arial" pitchFamily="34" charset="0"/>
                <a:ea typeface="맑은 고딕" panose="020B0503020000020004" pitchFamily="34" charset="-127"/>
                <a:cs typeface="Arial" pitchFamily="34" charset="0"/>
              </a:rPr>
              <a:t>espacios</a:t>
            </a:r>
            <a:r>
              <a:rPr lang="en-US" altLang="ko-KR" sz="1400" b="1" u="sng" dirty="0">
                <a:solidFill>
                  <a:prstClr val="white"/>
                </a:solidFill>
                <a:latin typeface="Arial" pitchFamily="34" charset="0"/>
                <a:ea typeface="맑은 고딕" panose="020B0503020000020004" pitchFamily="34" charset="-127"/>
                <a:cs typeface="Arial" pitchFamily="34" charset="0"/>
              </a:rPr>
              <a:t> y </a:t>
            </a:r>
            <a:r>
              <a:rPr lang="en-US" altLang="ko-KR" sz="1400" b="1" u="sng" dirty="0" err="1">
                <a:solidFill>
                  <a:prstClr val="white"/>
                </a:solidFill>
                <a:latin typeface="Arial" pitchFamily="34" charset="0"/>
                <a:ea typeface="맑은 고딕" panose="020B0503020000020004" pitchFamily="34" charset="-127"/>
                <a:cs typeface="Arial" pitchFamily="34" charset="0"/>
              </a:rPr>
              <a:t>mecanismos</a:t>
            </a:r>
            <a:r>
              <a:rPr lang="en-US" altLang="ko-KR" sz="1400" b="1" u="sng" dirty="0">
                <a:solidFill>
                  <a:prstClr val="white"/>
                </a:solidFill>
                <a:latin typeface="Arial" pitchFamily="34" charset="0"/>
                <a:ea typeface="맑은 고딕" panose="020B0503020000020004" pitchFamily="34" charset="-127"/>
                <a:cs typeface="Arial" pitchFamily="34" charset="0"/>
              </a:rPr>
              <a:t> para la </a:t>
            </a:r>
            <a:r>
              <a:rPr lang="en-US" altLang="ko-KR" sz="1400" b="1" u="sng" dirty="0" err="1">
                <a:solidFill>
                  <a:prstClr val="white"/>
                </a:solidFill>
                <a:latin typeface="Arial" pitchFamily="34" charset="0"/>
                <a:ea typeface="맑은 고딕" panose="020B0503020000020004" pitchFamily="34" charset="-127"/>
                <a:cs typeface="Arial" pitchFamily="34" charset="0"/>
              </a:rPr>
              <a:t>participación</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u="sng" dirty="0" err="1">
                <a:solidFill>
                  <a:prstClr val="white"/>
                </a:solidFill>
                <a:latin typeface="Arial" pitchFamily="34" charset="0"/>
                <a:ea typeface="맑은 고딕" panose="020B0503020000020004" pitchFamily="34" charset="-127"/>
                <a:cs typeface="Arial" pitchFamily="34" charset="0"/>
              </a:rPr>
              <a:t>ciudadana</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dirty="0">
                <a:solidFill>
                  <a:prstClr val="white"/>
                </a:solidFill>
                <a:latin typeface="Arial" pitchFamily="34" charset="0"/>
                <a:ea typeface="맑은 고딕" panose="020B0503020000020004" pitchFamily="34" charset="-127"/>
                <a:cs typeface="Arial" pitchFamily="34" charset="0"/>
              </a:rPr>
              <a:t>en el </a:t>
            </a:r>
            <a:r>
              <a:rPr lang="en-US" altLang="ko-KR" sz="1400" b="1" dirty="0" err="1">
                <a:solidFill>
                  <a:prstClr val="white"/>
                </a:solidFill>
                <a:latin typeface="Arial" pitchFamily="34" charset="0"/>
                <a:ea typeface="맑은 고딕" panose="020B0503020000020004" pitchFamily="34" charset="-127"/>
                <a:cs typeface="Arial" pitchFamily="34" charset="0"/>
              </a:rPr>
              <a:t>proceso</a:t>
            </a:r>
            <a:r>
              <a:rPr lang="en-US" altLang="ko-KR" sz="1400" b="1" dirty="0">
                <a:solidFill>
                  <a:prstClr val="white"/>
                </a:solidFill>
                <a:latin typeface="Arial" pitchFamily="34" charset="0"/>
                <a:ea typeface="맑은 고딕" panose="020B0503020000020004" pitchFamily="34" charset="-127"/>
                <a:cs typeface="Arial" pitchFamily="34" charset="0"/>
              </a:rPr>
              <a:t> de </a:t>
            </a:r>
            <a:r>
              <a:rPr lang="en-US" altLang="ko-KR" sz="1400" b="1" dirty="0" err="1">
                <a:solidFill>
                  <a:prstClr val="white"/>
                </a:solidFill>
                <a:latin typeface="Arial" pitchFamily="34" charset="0"/>
                <a:ea typeface="맑은 고딕" panose="020B0503020000020004" pitchFamily="34" charset="-127"/>
                <a:cs typeface="Arial" pitchFamily="34" charset="0"/>
              </a:rPr>
              <a:t>gestión</a:t>
            </a:r>
            <a:r>
              <a:rPr lang="en-US" altLang="ko-KR" sz="1400" b="1" dirty="0">
                <a:solidFill>
                  <a:prstClr val="white"/>
                </a:solidFill>
                <a:latin typeface="Arial" pitchFamily="34" charset="0"/>
                <a:ea typeface="맑은 고딕" panose="020B0503020000020004" pitchFamily="34" charset="-127"/>
                <a:cs typeface="Arial" pitchFamily="34" charset="0"/>
              </a:rPr>
              <a:t> de las EDESM.</a:t>
            </a:r>
            <a:endParaRPr lang="ko-KR" altLang="en-US" sz="1400" b="1" dirty="0">
              <a:solidFill>
                <a:prstClr val="white"/>
              </a:solidFill>
              <a:latin typeface="Arial" pitchFamily="34" charset="0"/>
              <a:ea typeface="맑은 고딕" panose="020B0503020000020004" pitchFamily="34" charset="-127"/>
              <a:cs typeface="Arial" pitchFamily="34" charset="0"/>
            </a:endParaRPr>
          </a:p>
        </p:txBody>
      </p:sp>
      <p:sp>
        <p:nvSpPr>
          <p:cNvPr id="41" name="TextBox 40">
            <a:extLst>
              <a:ext uri="{FF2B5EF4-FFF2-40B4-BE49-F238E27FC236}">
                <a16:creationId xmlns:a16="http://schemas.microsoft.com/office/drawing/2014/main" id="{239135F9-E55A-45E7-8F42-53B441A40E8E}"/>
              </a:ext>
            </a:extLst>
          </p:cNvPr>
          <p:cNvSpPr txBox="1"/>
          <p:nvPr/>
        </p:nvSpPr>
        <p:spPr>
          <a:xfrm>
            <a:off x="1631506" y="4953961"/>
            <a:ext cx="3981077" cy="523220"/>
          </a:xfrm>
          <a:prstGeom prst="rect">
            <a:avLst/>
          </a:prstGeom>
          <a:noFill/>
        </p:spPr>
        <p:txBody>
          <a:bodyPr wrap="square" rtlCol="0">
            <a:spAutoFit/>
          </a:bodyPr>
          <a:lstStyle/>
          <a:p>
            <a:pPr algn="just">
              <a:defRPr/>
            </a:pPr>
            <a:r>
              <a:rPr lang="en-US" altLang="ko-KR" sz="1400" b="1" u="sng" dirty="0" err="1">
                <a:solidFill>
                  <a:prstClr val="white"/>
                </a:solidFill>
                <a:latin typeface="Arial" pitchFamily="34" charset="0"/>
                <a:ea typeface="맑은 고딕" panose="020B0503020000020004" pitchFamily="34" charset="-127"/>
                <a:cs typeface="Arial" pitchFamily="34" charset="0"/>
              </a:rPr>
              <a:t>Contar</a:t>
            </a:r>
            <a:r>
              <a:rPr lang="en-US" altLang="ko-KR" sz="1400" b="1" u="sng" dirty="0">
                <a:solidFill>
                  <a:prstClr val="white"/>
                </a:solidFill>
                <a:latin typeface="Arial" pitchFamily="34" charset="0"/>
                <a:ea typeface="맑은 고딕" panose="020B0503020000020004" pitchFamily="34" charset="-127"/>
                <a:cs typeface="Arial" pitchFamily="34" charset="0"/>
              </a:rPr>
              <a:t> con los GDL</a:t>
            </a:r>
            <a:r>
              <a:rPr lang="en-US" altLang="ko-KR" sz="1400" b="1" dirty="0">
                <a:solidFill>
                  <a:prstClr val="white"/>
                </a:solidFill>
                <a:latin typeface="Arial" pitchFamily="34" charset="0"/>
                <a:ea typeface="맑은 고딕" panose="020B0503020000020004" pitchFamily="34" charset="-127"/>
                <a:cs typeface="Arial" pitchFamily="34" charset="0"/>
              </a:rPr>
              <a:t>, </a:t>
            </a:r>
            <a:r>
              <a:rPr lang="en-US" altLang="ko-KR" sz="1400" b="1" dirty="0" err="1">
                <a:solidFill>
                  <a:prstClr val="white"/>
                </a:solidFill>
                <a:latin typeface="Arial" pitchFamily="34" charset="0"/>
                <a:ea typeface="맑은 고딕" panose="020B0503020000020004" pitchFamily="34" charset="-127"/>
                <a:cs typeface="Arial" pitchFamily="34" charset="0"/>
              </a:rPr>
              <a:t>integrados</a:t>
            </a:r>
            <a:r>
              <a:rPr lang="en-US" altLang="ko-KR" sz="1400" b="1" dirty="0">
                <a:solidFill>
                  <a:prstClr val="white"/>
                </a:solidFill>
                <a:latin typeface="Arial" pitchFamily="34" charset="0"/>
                <a:ea typeface="맑은 고딕" panose="020B0503020000020004" pitchFamily="34" charset="-127"/>
                <a:cs typeface="Arial" pitchFamily="34" charset="0"/>
              </a:rPr>
              <a:t> por los principals </a:t>
            </a:r>
            <a:r>
              <a:rPr lang="en-US" altLang="ko-KR" sz="1400" b="1" dirty="0" err="1">
                <a:solidFill>
                  <a:prstClr val="white"/>
                </a:solidFill>
                <a:latin typeface="Arial" pitchFamily="34" charset="0"/>
                <a:ea typeface="맑은 고딕" panose="020B0503020000020004" pitchFamily="34" charset="-127"/>
                <a:cs typeface="Arial" pitchFamily="34" charset="0"/>
              </a:rPr>
              <a:t>actores</a:t>
            </a:r>
            <a:r>
              <a:rPr lang="en-US" altLang="ko-KR" sz="1400" b="1" dirty="0">
                <a:solidFill>
                  <a:prstClr val="white"/>
                </a:solidFill>
                <a:latin typeface="Arial" pitchFamily="34" charset="0"/>
                <a:ea typeface="맑은 고딕" panose="020B0503020000020004" pitchFamily="34" charset="-127"/>
                <a:cs typeface="Arial" pitchFamily="34" charset="0"/>
              </a:rPr>
              <a:t> del </a:t>
            </a:r>
            <a:r>
              <a:rPr lang="en-US" altLang="ko-KR" sz="1400" b="1" dirty="0" err="1">
                <a:solidFill>
                  <a:prstClr val="white"/>
                </a:solidFill>
                <a:latin typeface="Arial" pitchFamily="34" charset="0"/>
                <a:ea typeface="맑은 고딕" panose="020B0503020000020004" pitchFamily="34" charset="-127"/>
                <a:cs typeface="Arial" pitchFamily="34" charset="0"/>
              </a:rPr>
              <a:t>municipio</a:t>
            </a:r>
            <a:r>
              <a:rPr lang="en-US" altLang="ko-KR" sz="1400" b="1" dirty="0">
                <a:solidFill>
                  <a:prstClr val="white"/>
                </a:solidFill>
                <a:latin typeface="Arial" pitchFamily="34" charset="0"/>
                <a:ea typeface="맑은 고딕" panose="020B0503020000020004" pitchFamily="34" charset="-127"/>
                <a:cs typeface="Arial" pitchFamily="34" charset="0"/>
              </a:rPr>
              <a:t>.</a:t>
            </a:r>
            <a:endParaRPr lang="ko-KR" altLang="en-US" sz="1400" b="1" dirty="0">
              <a:solidFill>
                <a:prstClr val="white"/>
              </a:solidFill>
              <a:latin typeface="Arial" pitchFamily="34" charset="0"/>
              <a:ea typeface="맑은 고딕" panose="020B0503020000020004" pitchFamily="34" charset="-127"/>
              <a:cs typeface="Arial" pitchFamily="34" charset="0"/>
            </a:endParaRPr>
          </a:p>
        </p:txBody>
      </p:sp>
      <p:grpSp>
        <p:nvGrpSpPr>
          <p:cNvPr id="45" name="Group 44">
            <a:extLst>
              <a:ext uri="{FF2B5EF4-FFF2-40B4-BE49-F238E27FC236}">
                <a16:creationId xmlns:a16="http://schemas.microsoft.com/office/drawing/2014/main" id="{82C4AFE6-1B37-4ABB-A619-FA1D7FCB02BA}"/>
              </a:ext>
            </a:extLst>
          </p:cNvPr>
          <p:cNvGrpSpPr/>
          <p:nvPr/>
        </p:nvGrpSpPr>
        <p:grpSpPr>
          <a:xfrm>
            <a:off x="5254329" y="2797798"/>
            <a:ext cx="1678256" cy="2237674"/>
            <a:chOff x="3467528" y="2657377"/>
            <a:chExt cx="2237674" cy="2237674"/>
          </a:xfrm>
        </p:grpSpPr>
        <p:grpSp>
          <p:nvGrpSpPr>
            <p:cNvPr id="46" name="Group 45">
              <a:extLst>
                <a:ext uri="{FF2B5EF4-FFF2-40B4-BE49-F238E27FC236}">
                  <a16:creationId xmlns:a16="http://schemas.microsoft.com/office/drawing/2014/main" id="{19C7981B-09DB-4ADF-8BA7-6107841FD5B9}"/>
                </a:ext>
              </a:extLst>
            </p:cNvPr>
            <p:cNvGrpSpPr/>
            <p:nvPr/>
          </p:nvGrpSpPr>
          <p:grpSpPr>
            <a:xfrm>
              <a:off x="3467528" y="2657377"/>
              <a:ext cx="2237674" cy="2237674"/>
              <a:chOff x="3436380" y="2612003"/>
              <a:chExt cx="2237674" cy="2237674"/>
            </a:xfrm>
          </p:grpSpPr>
          <p:sp>
            <p:nvSpPr>
              <p:cNvPr id="48" name="Oval 47">
                <a:extLst>
                  <a:ext uri="{FF2B5EF4-FFF2-40B4-BE49-F238E27FC236}">
                    <a16:creationId xmlns:a16="http://schemas.microsoft.com/office/drawing/2014/main" id="{D5CA3035-3CCC-48E0-B534-6BAA75D8F9B7}"/>
                  </a:ext>
                </a:extLst>
              </p:cNvPr>
              <p:cNvSpPr/>
              <p:nvPr/>
            </p:nvSpPr>
            <p:spPr>
              <a:xfrm>
                <a:off x="3436380" y="2612003"/>
                <a:ext cx="2237674" cy="2237674"/>
              </a:xfrm>
              <a:prstGeom prst="ellipse">
                <a:avLst/>
              </a:prstGeom>
              <a:solidFill>
                <a:schemeClr val="bg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latin typeface="Calibri"/>
                </a:endParaRPr>
              </a:p>
            </p:txBody>
          </p:sp>
          <p:sp>
            <p:nvSpPr>
              <p:cNvPr id="49" name="Oval 48">
                <a:extLst>
                  <a:ext uri="{FF2B5EF4-FFF2-40B4-BE49-F238E27FC236}">
                    <a16:creationId xmlns:a16="http://schemas.microsoft.com/office/drawing/2014/main" id="{89018DE1-EE7F-45C3-BCB0-E7296833D616}"/>
                  </a:ext>
                </a:extLst>
              </p:cNvPr>
              <p:cNvSpPr/>
              <p:nvPr/>
            </p:nvSpPr>
            <p:spPr>
              <a:xfrm>
                <a:off x="3914050" y="3089673"/>
                <a:ext cx="1282335" cy="12823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latin typeface="Calibri"/>
                </a:endParaRPr>
              </a:p>
            </p:txBody>
          </p:sp>
        </p:grpSp>
        <p:sp>
          <p:nvSpPr>
            <p:cNvPr id="47" name="Oval 46">
              <a:extLst>
                <a:ext uri="{FF2B5EF4-FFF2-40B4-BE49-F238E27FC236}">
                  <a16:creationId xmlns:a16="http://schemas.microsoft.com/office/drawing/2014/main" id="{10E37FD5-6548-4292-B27C-22F9A1A96C6E}"/>
                </a:ext>
              </a:extLst>
            </p:cNvPr>
            <p:cNvSpPr/>
            <p:nvPr/>
          </p:nvSpPr>
          <p:spPr>
            <a:xfrm>
              <a:off x="3695636" y="2885485"/>
              <a:ext cx="1781460" cy="1781460"/>
            </a:xfrm>
            <a:prstGeom prst="ellipse">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latin typeface="Calibri"/>
              </a:endParaRPr>
            </a:p>
          </p:txBody>
        </p:sp>
      </p:grpSp>
      <p:sp>
        <p:nvSpPr>
          <p:cNvPr id="50" name="TextBox 49">
            <a:extLst>
              <a:ext uri="{FF2B5EF4-FFF2-40B4-BE49-F238E27FC236}">
                <a16:creationId xmlns:a16="http://schemas.microsoft.com/office/drawing/2014/main" id="{37FDB11D-8CF6-48A6-B4D9-052E1C076DDB}"/>
              </a:ext>
            </a:extLst>
          </p:cNvPr>
          <p:cNvSpPr txBox="1"/>
          <p:nvPr/>
        </p:nvSpPr>
        <p:spPr>
          <a:xfrm>
            <a:off x="5612971" y="3501009"/>
            <a:ext cx="961364" cy="830997"/>
          </a:xfrm>
          <a:prstGeom prst="rect">
            <a:avLst/>
          </a:prstGeom>
          <a:noFill/>
        </p:spPr>
        <p:txBody>
          <a:bodyPr wrap="square" rtlCol="0">
            <a:spAutoFit/>
          </a:bodyPr>
          <a:lstStyle/>
          <a:p>
            <a:pPr algn="ctr">
              <a:defRPr/>
            </a:pPr>
            <a:r>
              <a:rPr lang="en-US" altLang="ko-KR" sz="1600" b="1" dirty="0">
                <a:solidFill>
                  <a:prstClr val="black"/>
                </a:solidFill>
                <a:latin typeface="Calibri"/>
                <a:ea typeface="맑은 고딕" panose="020B0503020000020004" pitchFamily="34" charset="-127"/>
              </a:rPr>
              <a:t>Sistema de Trabajo</a:t>
            </a:r>
            <a:endParaRPr lang="ko-KR" altLang="en-US" sz="1600" b="1" dirty="0">
              <a:solidFill>
                <a:prstClr val="black"/>
              </a:solidFill>
              <a:latin typeface="Calibri"/>
              <a:ea typeface="맑은 고딕" panose="020B0503020000020004" pitchFamily="34" charset="-127"/>
            </a:endParaRPr>
          </a:p>
        </p:txBody>
      </p:sp>
      <p:sp>
        <p:nvSpPr>
          <p:cNvPr id="66" name="TextBox 43">
            <a:extLst>
              <a:ext uri="{FF2B5EF4-FFF2-40B4-BE49-F238E27FC236}">
                <a16:creationId xmlns:a16="http://schemas.microsoft.com/office/drawing/2014/main" id="{B64939B4-27AC-4D62-9882-8C3342956B8B}"/>
              </a:ext>
            </a:extLst>
          </p:cNvPr>
          <p:cNvSpPr txBox="1"/>
          <p:nvPr/>
        </p:nvSpPr>
        <p:spPr>
          <a:xfrm>
            <a:off x="7336483" y="4398076"/>
            <a:ext cx="3275857" cy="1692771"/>
          </a:xfrm>
          <a:prstGeom prst="rect">
            <a:avLst/>
          </a:prstGeom>
          <a:noFill/>
        </p:spPr>
        <p:txBody>
          <a:bodyPr wrap="square" rtlCol="0">
            <a:spAutoFit/>
          </a:bodyPr>
          <a:lstStyle/>
          <a:p>
            <a:pPr algn="just">
              <a:defRPr/>
            </a:pPr>
            <a:endParaRPr lang="en-US" altLang="ko-KR" sz="1200" b="1" dirty="0">
              <a:solidFill>
                <a:prstClr val="white"/>
              </a:solidFill>
              <a:latin typeface="Arial" pitchFamily="34" charset="0"/>
              <a:ea typeface="맑은 고딕" panose="020B0503020000020004" pitchFamily="34" charset="-127"/>
              <a:cs typeface="Arial" pitchFamily="34" charset="0"/>
            </a:endParaRPr>
          </a:p>
          <a:p>
            <a:pPr algn="just">
              <a:defRPr/>
            </a:pPr>
            <a:endParaRPr lang="en-US" altLang="ko-KR" sz="1200" b="1" dirty="0">
              <a:solidFill>
                <a:prstClr val="white"/>
              </a:solidFill>
              <a:ea typeface="맑은 고딕" panose="020B0503020000020004" pitchFamily="34" charset="-127"/>
              <a:cs typeface="Arial" pitchFamily="34" charset="0"/>
            </a:endParaRPr>
          </a:p>
          <a:p>
            <a:pPr algn="just">
              <a:defRPr/>
            </a:pPr>
            <a:endParaRPr lang="en-US" altLang="ko-KR" sz="1200" b="1" dirty="0">
              <a:solidFill>
                <a:prstClr val="white"/>
              </a:solidFill>
              <a:latin typeface="Arial" pitchFamily="34" charset="0"/>
              <a:ea typeface="맑은 고딕" panose="020B0503020000020004" pitchFamily="34" charset="-127"/>
              <a:cs typeface="Arial" pitchFamily="34" charset="0"/>
            </a:endParaRPr>
          </a:p>
          <a:p>
            <a:pPr algn="just">
              <a:defRPr/>
            </a:pPr>
            <a:endParaRPr lang="en-US" altLang="ko-KR" sz="1200" b="1" dirty="0">
              <a:solidFill>
                <a:prstClr val="white"/>
              </a:solidFill>
              <a:ea typeface="맑은 고딕" panose="020B0503020000020004" pitchFamily="34" charset="-127"/>
              <a:cs typeface="Arial" pitchFamily="34" charset="0"/>
            </a:endParaRPr>
          </a:p>
          <a:p>
            <a:pPr algn="just">
              <a:defRPr/>
            </a:pPr>
            <a:r>
              <a:rPr lang="en-US" altLang="ko-KR" sz="1400" b="1" u="sng" dirty="0" err="1">
                <a:solidFill>
                  <a:prstClr val="white"/>
                </a:solidFill>
                <a:latin typeface="Arial" pitchFamily="34" charset="0"/>
                <a:ea typeface="맑은 고딕" panose="020B0503020000020004" pitchFamily="34" charset="-127"/>
                <a:cs typeface="Arial" pitchFamily="34" charset="0"/>
              </a:rPr>
              <a:t>Liderazgo</a:t>
            </a:r>
            <a:r>
              <a:rPr lang="en-US" altLang="ko-KR" sz="1400" b="1" u="sng" dirty="0">
                <a:solidFill>
                  <a:prstClr val="white"/>
                </a:solidFill>
                <a:latin typeface="Arial" pitchFamily="34" charset="0"/>
                <a:ea typeface="맑은 고딕" panose="020B0503020000020004" pitchFamily="34" charset="-127"/>
                <a:cs typeface="Arial" pitchFamily="34" charset="0"/>
              </a:rPr>
              <a:t> de los Intendentes y </a:t>
            </a:r>
            <a:r>
              <a:rPr lang="en-US" altLang="ko-KR" sz="1400" b="1" u="sng" dirty="0" err="1">
                <a:solidFill>
                  <a:prstClr val="white"/>
                </a:solidFill>
                <a:latin typeface="Arial" pitchFamily="34" charset="0"/>
                <a:ea typeface="맑은 고딕" panose="020B0503020000020004" pitchFamily="34" charset="-127"/>
                <a:cs typeface="Arial" pitchFamily="34" charset="0"/>
              </a:rPr>
              <a:t>principales</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u="sng" dirty="0" err="1">
                <a:solidFill>
                  <a:prstClr val="white"/>
                </a:solidFill>
                <a:latin typeface="Arial" pitchFamily="34" charset="0"/>
                <a:ea typeface="맑은 고딕" panose="020B0503020000020004" pitchFamily="34" charset="-127"/>
                <a:cs typeface="Arial" pitchFamily="34" charset="0"/>
              </a:rPr>
              <a:t>cuadros</a:t>
            </a:r>
            <a:r>
              <a:rPr lang="en-US" altLang="ko-KR" sz="1400" b="1" u="sng" dirty="0">
                <a:solidFill>
                  <a:prstClr val="white"/>
                </a:solidFill>
                <a:latin typeface="Arial" pitchFamily="34" charset="0"/>
                <a:ea typeface="맑은 고딕" panose="020B0503020000020004" pitchFamily="34" charset="-127"/>
                <a:cs typeface="Arial" pitchFamily="34" charset="0"/>
              </a:rPr>
              <a:t> </a:t>
            </a:r>
            <a:r>
              <a:rPr lang="en-US" altLang="ko-KR" sz="1400" b="1" dirty="0">
                <a:solidFill>
                  <a:prstClr val="white"/>
                </a:solidFill>
                <a:latin typeface="Arial" pitchFamily="34" charset="0"/>
                <a:ea typeface="맑은 고딕" panose="020B0503020000020004" pitchFamily="34" charset="-127"/>
                <a:cs typeface="Arial" pitchFamily="34" charset="0"/>
              </a:rPr>
              <a:t>del </a:t>
            </a:r>
            <a:r>
              <a:rPr lang="en-US" altLang="ko-KR" sz="1400" b="1" dirty="0" err="1">
                <a:solidFill>
                  <a:prstClr val="white"/>
                </a:solidFill>
                <a:latin typeface="Arial" pitchFamily="34" charset="0"/>
                <a:ea typeface="맑은 고딕" panose="020B0503020000020004" pitchFamily="34" charset="-127"/>
                <a:cs typeface="Arial" pitchFamily="34" charset="0"/>
              </a:rPr>
              <a:t>municipio</a:t>
            </a:r>
            <a:r>
              <a:rPr lang="en-US" altLang="ko-KR" sz="1400" b="1" dirty="0">
                <a:solidFill>
                  <a:prstClr val="white"/>
                </a:solidFill>
                <a:latin typeface="Arial" pitchFamily="34" charset="0"/>
                <a:ea typeface="맑은 고딕" panose="020B0503020000020004" pitchFamily="34" charset="-127"/>
                <a:cs typeface="Arial" pitchFamily="34" charset="0"/>
              </a:rPr>
              <a:t> en  el </a:t>
            </a:r>
            <a:r>
              <a:rPr lang="en-US" altLang="ko-KR" sz="1400" b="1" dirty="0" err="1">
                <a:solidFill>
                  <a:prstClr val="white"/>
                </a:solidFill>
                <a:latin typeface="Arial" pitchFamily="34" charset="0"/>
                <a:ea typeface="맑은 고딕" panose="020B0503020000020004" pitchFamily="34" charset="-127"/>
                <a:cs typeface="Arial" pitchFamily="34" charset="0"/>
              </a:rPr>
              <a:t>diseño</a:t>
            </a:r>
            <a:r>
              <a:rPr lang="en-US" altLang="ko-KR" sz="1400" b="1" dirty="0">
                <a:solidFill>
                  <a:prstClr val="white"/>
                </a:solidFill>
                <a:latin typeface="Arial" pitchFamily="34" charset="0"/>
                <a:ea typeface="맑은 고딕" panose="020B0503020000020004" pitchFamily="34" charset="-127"/>
                <a:cs typeface="Arial" pitchFamily="34" charset="0"/>
              </a:rPr>
              <a:t> y </a:t>
            </a:r>
            <a:r>
              <a:rPr lang="en-US" altLang="ko-KR" sz="1400" b="1" dirty="0" err="1">
                <a:solidFill>
                  <a:prstClr val="white"/>
                </a:solidFill>
                <a:latin typeface="Arial" pitchFamily="34" charset="0"/>
                <a:ea typeface="맑은 고딕" panose="020B0503020000020004" pitchFamily="34" charset="-127"/>
                <a:cs typeface="Arial" pitchFamily="34" charset="0"/>
              </a:rPr>
              <a:t>y</a:t>
            </a:r>
            <a:r>
              <a:rPr lang="en-US" altLang="ko-KR" sz="1400" b="1" dirty="0">
                <a:solidFill>
                  <a:prstClr val="white"/>
                </a:solidFill>
                <a:latin typeface="Arial" pitchFamily="34" charset="0"/>
                <a:ea typeface="맑은 고딕" panose="020B0503020000020004" pitchFamily="34" charset="-127"/>
                <a:cs typeface="Arial" pitchFamily="34" charset="0"/>
              </a:rPr>
              <a:t> </a:t>
            </a:r>
            <a:r>
              <a:rPr lang="en-US" altLang="ko-KR" sz="1400" b="1" dirty="0" err="1">
                <a:solidFill>
                  <a:prstClr val="white"/>
                </a:solidFill>
                <a:latin typeface="Arial" pitchFamily="34" charset="0"/>
                <a:ea typeface="맑은 고딕" panose="020B0503020000020004" pitchFamily="34" charset="-127"/>
                <a:cs typeface="Arial" pitchFamily="34" charset="0"/>
              </a:rPr>
              <a:t>gestión</a:t>
            </a:r>
            <a:r>
              <a:rPr lang="en-US" altLang="ko-KR" sz="1400" b="1" dirty="0">
                <a:solidFill>
                  <a:prstClr val="white"/>
                </a:solidFill>
                <a:latin typeface="Arial" pitchFamily="34" charset="0"/>
                <a:ea typeface="맑은 고딕" panose="020B0503020000020004" pitchFamily="34" charset="-127"/>
                <a:cs typeface="Arial" pitchFamily="34" charset="0"/>
              </a:rPr>
              <a:t> de las </a:t>
            </a:r>
            <a:r>
              <a:rPr lang="en-US" altLang="ko-KR" sz="1400" b="1" dirty="0" err="1">
                <a:solidFill>
                  <a:prstClr val="white"/>
                </a:solidFill>
                <a:latin typeface="Arial" pitchFamily="34" charset="0"/>
                <a:ea typeface="맑은 고딕" panose="020B0503020000020004" pitchFamily="34" charset="-127"/>
                <a:cs typeface="Arial" pitchFamily="34" charset="0"/>
              </a:rPr>
              <a:t>estrategias</a:t>
            </a:r>
            <a:r>
              <a:rPr lang="en-US" altLang="ko-KR" sz="1400" b="1" dirty="0">
                <a:solidFill>
                  <a:prstClr val="white"/>
                </a:solidFill>
                <a:latin typeface="Arial" pitchFamily="34" charset="0"/>
                <a:ea typeface="맑은 고딕" panose="020B0503020000020004" pitchFamily="34" charset="-127"/>
                <a:cs typeface="Arial" pitchFamily="34" charset="0"/>
              </a:rPr>
              <a:t> de </a:t>
            </a:r>
            <a:r>
              <a:rPr lang="en-US" altLang="ko-KR" sz="1400" b="1" dirty="0" err="1">
                <a:solidFill>
                  <a:prstClr val="white"/>
                </a:solidFill>
                <a:latin typeface="Arial" pitchFamily="34" charset="0"/>
                <a:ea typeface="맑은 고딕" panose="020B0503020000020004" pitchFamily="34" charset="-127"/>
                <a:cs typeface="Arial" pitchFamily="34" charset="0"/>
              </a:rPr>
              <a:t>desarrollo</a:t>
            </a:r>
            <a:r>
              <a:rPr lang="en-US" altLang="ko-KR" sz="1400" b="1" dirty="0">
                <a:solidFill>
                  <a:prstClr val="white"/>
                </a:solidFill>
                <a:latin typeface="Arial" pitchFamily="34" charset="0"/>
                <a:ea typeface="맑은 고딕" panose="020B0503020000020004" pitchFamily="34" charset="-127"/>
                <a:cs typeface="Arial" pitchFamily="34" charset="0"/>
              </a:rPr>
              <a:t>. </a:t>
            </a:r>
            <a:endParaRPr lang="ko-KR" altLang="en-US" sz="1400" b="1" dirty="0">
              <a:solidFill>
                <a:prstClr val="white"/>
              </a:solidFill>
              <a:latin typeface="Arial" pitchFamily="34" charset="0"/>
              <a:ea typeface="맑은 고딕" panose="020B0503020000020004" pitchFamily="34" charset="-127"/>
              <a:cs typeface="Arial" pitchFamily="34" charset="0"/>
            </a:endParaRPr>
          </a:p>
        </p:txBody>
      </p:sp>
      <p:pic>
        <p:nvPicPr>
          <p:cNvPr id="29"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640" y="6212114"/>
            <a:ext cx="957262" cy="4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4411" y="6106975"/>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2739" y="6143881"/>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63133" y="6036213"/>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0590" y="0"/>
            <a:ext cx="1705086" cy="1100198"/>
          </a:xfrm>
          <a:prstGeom prst="rect">
            <a:avLst/>
          </a:prstGeom>
        </p:spPr>
      </p:pic>
    </p:spTree>
    <p:extLst>
      <p:ext uri="{BB962C8B-B14F-4D97-AF65-F5344CB8AC3E}">
        <p14:creationId xmlns:p14="http://schemas.microsoft.com/office/powerpoint/2010/main" val="655389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6815F9-026B-430F-8085-C5499FD5BC4F}"/>
              </a:ext>
            </a:extLst>
          </p:cNvPr>
          <p:cNvPicPr>
            <a:picLocks noChangeAspect="1"/>
          </p:cNvPicPr>
          <p:nvPr/>
        </p:nvPicPr>
        <p:blipFill>
          <a:blip r:embed="rId2"/>
          <a:stretch>
            <a:fillRect/>
          </a:stretch>
        </p:blipFill>
        <p:spPr>
          <a:xfrm>
            <a:off x="1582058" y="182443"/>
            <a:ext cx="9153735" cy="5328592"/>
          </a:xfrm>
          <a:prstGeom prst="rect">
            <a:avLst/>
          </a:prstGeom>
        </p:spPr>
      </p:pic>
      <p:pic>
        <p:nvPicPr>
          <p:cNvPr id="3"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640" y="5866152"/>
            <a:ext cx="957262" cy="8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9871" y="5936343"/>
            <a:ext cx="1219199" cy="7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4466" y="5956598"/>
            <a:ext cx="1219201"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65228" y="5936343"/>
            <a:ext cx="835703" cy="6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951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1487" y="363915"/>
            <a:ext cx="9652000" cy="6771084"/>
          </a:xfrm>
          <a:prstGeom prst="rect">
            <a:avLst/>
          </a:prstGeom>
          <a:noFill/>
        </p:spPr>
        <p:txBody>
          <a:bodyPr wrap="square" rtlCol="0">
            <a:spAutoFit/>
          </a:bodyPr>
          <a:lstStyle/>
          <a:p>
            <a:r>
              <a:rPr lang="es-ES" sz="2800" b="1" dirty="0" smtClean="0">
                <a:latin typeface="Arial Narrow" panose="020B0606020202030204" pitchFamily="34" charset="0"/>
              </a:rPr>
              <a:t>Decreto 33 </a:t>
            </a:r>
            <a:r>
              <a:rPr lang="es-ES" sz="2600" b="1" dirty="0" smtClean="0">
                <a:solidFill>
                  <a:srgbClr val="FF0000"/>
                </a:solidFill>
                <a:latin typeface="Arial Narrow" panose="020B0606020202030204" pitchFamily="34" charset="0"/>
              </a:rPr>
              <a:t>PARA LA GESTIÓN ESTRATÉGICA DEL DESARROLLO TERRITORIAL </a:t>
            </a:r>
          </a:p>
          <a:p>
            <a:endParaRPr lang="es-ES" sz="2800" b="1" dirty="0" smtClean="0">
              <a:solidFill>
                <a:srgbClr val="FF0000"/>
              </a:solidFill>
              <a:latin typeface="Arial Narrow" panose="020B0606020202030204" pitchFamily="34" charset="0"/>
            </a:endParaRPr>
          </a:p>
          <a:p>
            <a:pPr algn="just"/>
            <a:r>
              <a:rPr lang="es-ES" sz="2400" dirty="0" smtClean="0">
                <a:latin typeface="Arial Narrow" panose="020B0606020202030204" pitchFamily="34" charset="0"/>
              </a:rPr>
              <a:t>REGULA lo relativo a la </a:t>
            </a:r>
            <a:r>
              <a:rPr lang="es-ES" sz="2400" dirty="0" smtClean="0">
                <a:solidFill>
                  <a:srgbClr val="FF0000"/>
                </a:solidFill>
                <a:latin typeface="Arial Narrow" panose="020B0606020202030204" pitchFamily="34" charset="0"/>
              </a:rPr>
              <a:t>implementación de las estrategias de desarrollo territorial y la gestión de los proyectos de desarrollo local</a:t>
            </a:r>
            <a:r>
              <a:rPr lang="es-ES" sz="2400" dirty="0" smtClean="0">
                <a:latin typeface="Arial Narrow" panose="020B0606020202030204" pitchFamily="34" charset="0"/>
              </a:rPr>
              <a:t>, con el objetivo de impulsar el desarrollo territorial, en función del aprovechamiento de los recurso y posibilidades locales.</a:t>
            </a: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La estrategia de desarrollo municipal es un instrumento integrador para orientar la gestión municipal, que tiene entre sus propósitos, lograr la satisfacción de los necesidades locales, contribuir al desarrollo económico y social de su territorio y a otros fines del Estado.</a:t>
            </a:r>
          </a:p>
          <a:p>
            <a:pPr algn="just"/>
            <a:endParaRPr lang="es-ES" sz="2400" dirty="0">
              <a:latin typeface="Arial Narrow" panose="020B0606020202030204" pitchFamily="34" charset="0"/>
            </a:endParaRPr>
          </a:p>
          <a:p>
            <a:pPr algn="just"/>
            <a:endParaRPr lang="es-ES" sz="2400" dirty="0" smtClean="0">
              <a:latin typeface="Arial Narrow" panose="020B0606020202030204" pitchFamily="34" charset="0"/>
            </a:endParaRPr>
          </a:p>
          <a:p>
            <a:pPr algn="just"/>
            <a:endParaRPr lang="es-ES" sz="2400" dirty="0" smtClean="0">
              <a:latin typeface="Arial Narrow" panose="020B0606020202030204" pitchFamily="34" charset="0"/>
            </a:endParaRPr>
          </a:p>
          <a:p>
            <a:pPr algn="just"/>
            <a:endParaRPr lang="es-ES" sz="2400" dirty="0">
              <a:latin typeface="Arial Narrow" panose="020B0606020202030204" pitchFamily="34" charset="0"/>
            </a:endParaRPr>
          </a:p>
          <a:p>
            <a:pPr algn="just"/>
            <a:endParaRPr lang="es-ES" sz="2400"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5809" y="5762169"/>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3679" y="5762169"/>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4277" y="5834090"/>
            <a:ext cx="969963" cy="65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50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95086" y="363915"/>
            <a:ext cx="10755085" cy="5693866"/>
          </a:xfrm>
          <a:prstGeom prst="rect">
            <a:avLst/>
          </a:prstGeom>
          <a:noFill/>
        </p:spPr>
        <p:txBody>
          <a:bodyPr wrap="square" rtlCol="0">
            <a:spAutoFit/>
          </a:bodyPr>
          <a:lstStyle/>
          <a:p>
            <a:r>
              <a:rPr lang="es-ES" sz="2800" b="1" dirty="0" smtClean="0">
                <a:latin typeface="Arial Narrow" panose="020B0606020202030204" pitchFamily="34" charset="0"/>
              </a:rPr>
              <a:t>Decreto 33 </a:t>
            </a:r>
            <a:r>
              <a:rPr lang="es-ES" sz="2600" b="1" dirty="0" smtClean="0">
                <a:solidFill>
                  <a:srgbClr val="FF0000"/>
                </a:solidFill>
                <a:latin typeface="Arial Narrow" panose="020B0606020202030204" pitchFamily="34" charset="0"/>
              </a:rPr>
              <a:t>PARA LA GESTIÓN ESTRATÉGICA DEL DESARROLLO TERRITORIAL </a:t>
            </a: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Artículo 15. “Para la implementación de las estrategias de desarrollo municipal y provincial se identifican los proyectos de desarrollo local correspondientes, los cuales conforman la cartera de proyectos”</a:t>
            </a: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a:t>
            </a:r>
            <a:r>
              <a:rPr lang="es-ES" sz="2400" dirty="0" smtClean="0">
                <a:solidFill>
                  <a:srgbClr val="FF0000"/>
                </a:solidFill>
                <a:latin typeface="Arial Narrow" panose="020B0606020202030204" pitchFamily="34" charset="0"/>
              </a:rPr>
              <a:t>El proyecto de desarrollo local </a:t>
            </a:r>
            <a:r>
              <a:rPr lang="es-ES" sz="2400" dirty="0" smtClean="0">
                <a:latin typeface="Arial Narrow" panose="020B0606020202030204" pitchFamily="34" charset="0"/>
              </a:rPr>
              <a:t>constituye un </a:t>
            </a:r>
            <a:r>
              <a:rPr lang="es-ES" sz="2400" b="1" dirty="0" smtClean="0">
                <a:latin typeface="Arial Narrow" panose="020B0606020202030204" pitchFamily="34" charset="0"/>
              </a:rPr>
              <a:t>conjunto de recursos, esfuerzos y acciones, con identidad propia, para transformar una situación existente en otra deseada</a:t>
            </a:r>
            <a:r>
              <a:rPr lang="es-ES" sz="2400" dirty="0" smtClean="0">
                <a:latin typeface="Arial Narrow" panose="020B0606020202030204" pitchFamily="34" charset="0"/>
              </a:rPr>
              <a:t>, que contribuya en el desarrollo del territorio donde actúa, e impacte en la calidad de vida de la población”</a:t>
            </a: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“También ayuda a potenciar las capacidades de los grupos </a:t>
            </a:r>
            <a:endParaRPr lang="es-ES" sz="2400" dirty="0" smtClean="0">
              <a:latin typeface="Arial Narrow" panose="020B0606020202030204" pitchFamily="34" charset="0"/>
            </a:endParaRPr>
          </a:p>
          <a:p>
            <a:pPr algn="just"/>
            <a:r>
              <a:rPr lang="es-ES" sz="2400" dirty="0" smtClean="0">
                <a:latin typeface="Arial Narrow" panose="020B0606020202030204" pitchFamily="34" charset="0"/>
              </a:rPr>
              <a:t>y actores  </a:t>
            </a:r>
            <a:r>
              <a:rPr lang="es-ES" sz="2400" dirty="0" smtClean="0">
                <a:latin typeface="Arial Narrow" panose="020B0606020202030204" pitchFamily="34" charset="0"/>
              </a:rPr>
              <a:t>participantes y a </a:t>
            </a:r>
            <a:r>
              <a:rPr lang="es-ES" sz="2400" b="1" dirty="0" smtClean="0">
                <a:latin typeface="Arial Narrow" panose="020B0606020202030204" pitchFamily="34" charset="0"/>
              </a:rPr>
              <a:t>aprovechar los recursos endógenos </a:t>
            </a:r>
            <a:endParaRPr lang="es-ES" sz="2400" b="1" dirty="0" smtClean="0">
              <a:latin typeface="Arial Narrow" panose="020B0606020202030204" pitchFamily="34" charset="0"/>
            </a:endParaRPr>
          </a:p>
          <a:p>
            <a:pPr algn="just"/>
            <a:r>
              <a:rPr lang="es-ES" sz="2400" dirty="0" smtClean="0">
                <a:latin typeface="Arial Narrow" panose="020B0606020202030204" pitchFamily="34" charset="0"/>
              </a:rPr>
              <a:t>en </a:t>
            </a:r>
            <a:r>
              <a:rPr lang="es-ES" sz="2400" dirty="0" smtClean="0">
                <a:latin typeface="Arial Narrow" panose="020B0606020202030204" pitchFamily="34" charset="0"/>
              </a:rPr>
              <a:t>la </a:t>
            </a:r>
            <a:r>
              <a:rPr lang="es-ES" sz="2400" dirty="0" smtClean="0">
                <a:latin typeface="Arial Narrow" panose="020B0606020202030204" pitchFamily="34" charset="0"/>
              </a:rPr>
              <a:t>solución </a:t>
            </a:r>
            <a:r>
              <a:rPr lang="es-ES" sz="2400" dirty="0" smtClean="0">
                <a:latin typeface="Arial Narrow" panose="020B0606020202030204" pitchFamily="34" charset="0"/>
              </a:rPr>
              <a:t>de </a:t>
            </a:r>
            <a:r>
              <a:rPr lang="es-ES" sz="2400" dirty="0" smtClean="0">
                <a:latin typeface="Arial Narrow" panose="020B0606020202030204" pitchFamily="34" charset="0"/>
              </a:rPr>
              <a:t>las </a:t>
            </a:r>
            <a:r>
              <a:rPr lang="es-ES" sz="2400" dirty="0" smtClean="0">
                <a:latin typeface="Arial Narrow" panose="020B0606020202030204" pitchFamily="34" charset="0"/>
              </a:rPr>
              <a:t>problemáticas planteadas”</a:t>
            </a:r>
          </a:p>
          <a:p>
            <a:pPr algn="just"/>
            <a:endParaRPr lang="es-ES" sz="2400" dirty="0">
              <a:latin typeface="Arial Narrow" panose="020B0606020202030204" pitchFamily="34" charset="0"/>
            </a:endParaRPr>
          </a:p>
        </p:txBody>
      </p:sp>
      <p:pic>
        <p:nvPicPr>
          <p:cNvPr id="3"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410" y="5747656"/>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0828" y="5759136"/>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70342" y="5788165"/>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8286" y="5788165"/>
            <a:ext cx="969963" cy="77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07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20"/>
          <p:cNvSpPr/>
          <p:nvPr/>
        </p:nvSpPr>
        <p:spPr>
          <a:xfrm>
            <a:off x="3548063" y="741363"/>
            <a:ext cx="5068887" cy="5856287"/>
          </a:xfrm>
          <a:prstGeom prst="parallelogram">
            <a:avLst>
              <a:gd name="adj" fmla="val 7454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a:p>
        </p:txBody>
      </p:sp>
      <p:grpSp>
        <p:nvGrpSpPr>
          <p:cNvPr id="6147" name="Group 50"/>
          <p:cNvGrpSpPr>
            <a:grpSpLocks/>
          </p:cNvGrpSpPr>
          <p:nvPr/>
        </p:nvGrpSpPr>
        <p:grpSpPr bwMode="auto">
          <a:xfrm>
            <a:off x="2181225" y="1895475"/>
            <a:ext cx="3536950" cy="469900"/>
            <a:chOff x="2882733" y="1129354"/>
            <a:chExt cx="3536664" cy="469216"/>
          </a:xfrm>
        </p:grpSpPr>
        <p:sp>
          <p:nvSpPr>
            <p:cNvPr id="6" name="TextBox 8"/>
            <p:cNvSpPr txBox="1"/>
            <p:nvPr/>
          </p:nvSpPr>
          <p:spPr>
            <a:xfrm>
              <a:off x="3665308" y="1129354"/>
              <a:ext cx="2754089" cy="399468"/>
            </a:xfrm>
            <a:prstGeom prst="rect">
              <a:avLst/>
            </a:prstGeom>
            <a:noFill/>
          </p:spPr>
          <p:txBody>
            <a:bodyPr>
              <a:spAutoFit/>
            </a:bodyPr>
            <a:lstStyle/>
            <a:p>
              <a:pPr eaLnBrk="1" fontAlgn="auto" hangingPunct="1">
                <a:spcBef>
                  <a:spcPts val="0"/>
                </a:spcBef>
                <a:spcAft>
                  <a:spcPts val="0"/>
                </a:spcAft>
                <a:defRPr/>
              </a:pPr>
              <a:r>
                <a:rPr lang="en-US" sz="1999" b="1" spc="-150" dirty="0" err="1" smtClean="0">
                  <a:solidFill>
                    <a:schemeClr val="tx1">
                      <a:lumMod val="65000"/>
                      <a:lumOff val="35000"/>
                    </a:schemeClr>
                  </a:solidFill>
                </a:rPr>
                <a:t>Institucionales</a:t>
              </a:r>
              <a:endParaRPr lang="en-US" sz="1999" b="1" spc="-150" dirty="0">
                <a:solidFill>
                  <a:schemeClr val="tx1">
                    <a:lumMod val="65000"/>
                    <a:lumOff val="35000"/>
                  </a:schemeClr>
                </a:solidFill>
                <a:latin typeface="+mn-lt"/>
              </a:endParaRPr>
            </a:p>
          </p:txBody>
        </p:sp>
        <p:grpSp>
          <p:nvGrpSpPr>
            <p:cNvPr id="9" name="Group 4"/>
            <p:cNvGrpSpPr>
              <a:grpSpLocks noChangeAspect="1"/>
            </p:cNvGrpSpPr>
            <p:nvPr/>
          </p:nvGrpSpPr>
          <p:grpSpPr bwMode="auto">
            <a:xfrm>
              <a:off x="2882733" y="1306470"/>
              <a:ext cx="403713" cy="292100"/>
              <a:chOff x="1312" y="144"/>
              <a:chExt cx="2966" cy="2146"/>
            </a:xfrm>
            <a:solidFill>
              <a:schemeClr val="bg1"/>
            </a:solidFill>
          </p:grpSpPr>
          <p:sp>
            <p:nvSpPr>
              <p:cNvPr id="10" name="Freeform 6"/>
              <p:cNvSpPr>
                <a:spLocks noEditPoints="1"/>
              </p:cNvSpPr>
              <p:nvPr/>
            </p:nvSpPr>
            <p:spPr bwMode="auto">
              <a:xfrm>
                <a:off x="1312" y="144"/>
                <a:ext cx="2966" cy="2146"/>
              </a:xfrm>
              <a:custGeom>
                <a:avLst/>
                <a:gdLst>
                  <a:gd name="T0" fmla="*/ 5659 w 5931"/>
                  <a:gd name="T1" fmla="*/ 4097 h 4292"/>
                  <a:gd name="T2" fmla="*/ 4099 w 5931"/>
                  <a:gd name="T3" fmla="*/ 3883 h 4292"/>
                  <a:gd name="T4" fmla="*/ 272 w 5931"/>
                  <a:gd name="T5" fmla="*/ 4097 h 4292"/>
                  <a:gd name="T6" fmla="*/ 193 w 5931"/>
                  <a:gd name="T7" fmla="*/ 3883 h 4292"/>
                  <a:gd name="T8" fmla="*/ 2156 w 5931"/>
                  <a:gd name="T9" fmla="*/ 4083 h 4292"/>
                  <a:gd name="T10" fmla="*/ 3811 w 5931"/>
                  <a:gd name="T11" fmla="*/ 4063 h 4292"/>
                  <a:gd name="T12" fmla="*/ 3827 w 5931"/>
                  <a:gd name="T13" fmla="*/ 3528 h 4292"/>
                  <a:gd name="T14" fmla="*/ 3087 w 5931"/>
                  <a:gd name="T15" fmla="*/ 3851 h 4292"/>
                  <a:gd name="T16" fmla="*/ 2288 w 5931"/>
                  <a:gd name="T17" fmla="*/ 3667 h 4292"/>
                  <a:gd name="T18" fmla="*/ 4262 w 5931"/>
                  <a:gd name="T19" fmla="*/ 2300 h 4292"/>
                  <a:gd name="T20" fmla="*/ 5738 w 5931"/>
                  <a:gd name="T21" fmla="*/ 3690 h 4292"/>
                  <a:gd name="T22" fmla="*/ 1667 w 5931"/>
                  <a:gd name="T23" fmla="*/ 2813 h 4292"/>
                  <a:gd name="T24" fmla="*/ 1508 w 5931"/>
                  <a:gd name="T25" fmla="*/ 2037 h 4292"/>
                  <a:gd name="T26" fmla="*/ 1224 w 5931"/>
                  <a:gd name="T27" fmla="*/ 2242 h 4292"/>
                  <a:gd name="T28" fmla="*/ 938 w 5931"/>
                  <a:gd name="T29" fmla="*/ 2037 h 4292"/>
                  <a:gd name="T30" fmla="*/ 1118 w 5931"/>
                  <a:gd name="T31" fmla="*/ 1913 h 4292"/>
                  <a:gd name="T32" fmla="*/ 1224 w 5931"/>
                  <a:gd name="T33" fmla="*/ 2050 h 4292"/>
                  <a:gd name="T34" fmla="*/ 1328 w 5931"/>
                  <a:gd name="T35" fmla="*/ 1913 h 4292"/>
                  <a:gd name="T36" fmla="*/ 2851 w 5931"/>
                  <a:gd name="T37" fmla="*/ 1453 h 4292"/>
                  <a:gd name="T38" fmla="*/ 2182 w 5931"/>
                  <a:gd name="T39" fmla="*/ 1772 h 4292"/>
                  <a:gd name="T40" fmla="*/ 1863 w 5931"/>
                  <a:gd name="T41" fmla="*/ 2442 h 4292"/>
                  <a:gd name="T42" fmla="*/ 2047 w 5931"/>
                  <a:gd name="T43" fmla="*/ 3175 h 4292"/>
                  <a:gd name="T44" fmla="*/ 2635 w 5931"/>
                  <a:gd name="T45" fmla="*/ 3615 h 4292"/>
                  <a:gd name="T46" fmla="*/ 3397 w 5931"/>
                  <a:gd name="T47" fmla="*/ 3577 h 4292"/>
                  <a:gd name="T48" fmla="*/ 3938 w 5931"/>
                  <a:gd name="T49" fmla="*/ 3083 h 4292"/>
                  <a:gd name="T50" fmla="*/ 4050 w 5931"/>
                  <a:gd name="T51" fmla="*/ 2332 h 4292"/>
                  <a:gd name="T52" fmla="*/ 3670 w 5931"/>
                  <a:gd name="T53" fmla="*/ 1700 h 4292"/>
                  <a:gd name="T54" fmla="*/ 2965 w 5931"/>
                  <a:gd name="T55" fmla="*/ 1448 h 4292"/>
                  <a:gd name="T56" fmla="*/ 5706 w 5931"/>
                  <a:gd name="T57" fmla="*/ 1045 h 4292"/>
                  <a:gd name="T58" fmla="*/ 247 w 5931"/>
                  <a:gd name="T59" fmla="*/ 1027 h 4292"/>
                  <a:gd name="T60" fmla="*/ 959 w 5931"/>
                  <a:gd name="T61" fmla="*/ 1796 h 4292"/>
                  <a:gd name="T62" fmla="*/ 1278 w 5931"/>
                  <a:gd name="T63" fmla="*/ 1644 h 4292"/>
                  <a:gd name="T64" fmla="*/ 1735 w 5931"/>
                  <a:gd name="T65" fmla="*/ 1844 h 4292"/>
                  <a:gd name="T66" fmla="*/ 398 w 5931"/>
                  <a:gd name="T67" fmla="*/ 819 h 4292"/>
                  <a:gd name="T68" fmla="*/ 4707 w 5931"/>
                  <a:gd name="T69" fmla="*/ 602 h 4292"/>
                  <a:gd name="T70" fmla="*/ 5328 w 5931"/>
                  <a:gd name="T71" fmla="*/ 605 h 4292"/>
                  <a:gd name="T72" fmla="*/ 2102 w 5931"/>
                  <a:gd name="T73" fmla="*/ 1583 h 4292"/>
                  <a:gd name="T74" fmla="*/ 2842 w 5931"/>
                  <a:gd name="T75" fmla="*/ 1261 h 4292"/>
                  <a:gd name="T76" fmla="*/ 3643 w 5931"/>
                  <a:gd name="T77" fmla="*/ 1446 h 4292"/>
                  <a:gd name="T78" fmla="*/ 1121 w 5931"/>
                  <a:gd name="T79" fmla="*/ 602 h 4292"/>
                  <a:gd name="T80" fmla="*/ 1535 w 5931"/>
                  <a:gd name="T81" fmla="*/ 605 h 4292"/>
                  <a:gd name="T82" fmla="*/ 3532 w 5931"/>
                  <a:gd name="T83" fmla="*/ 191 h 4292"/>
                  <a:gd name="T84" fmla="*/ 3964 w 5931"/>
                  <a:gd name="T85" fmla="*/ 448 h 4292"/>
                  <a:gd name="T86" fmla="*/ 3978 w 5931"/>
                  <a:gd name="T87" fmla="*/ 474 h 4292"/>
                  <a:gd name="T88" fmla="*/ 4509 w 5931"/>
                  <a:gd name="T89" fmla="*/ 819 h 4292"/>
                  <a:gd name="T90" fmla="*/ 4662 w 5931"/>
                  <a:gd name="T91" fmla="*/ 414 h 4292"/>
                  <a:gd name="T92" fmla="*/ 5501 w 5931"/>
                  <a:gd name="T93" fmla="*/ 520 h 4292"/>
                  <a:gd name="T94" fmla="*/ 5782 w 5931"/>
                  <a:gd name="T95" fmla="*/ 861 h 4292"/>
                  <a:gd name="T96" fmla="*/ 5931 w 5931"/>
                  <a:gd name="T97" fmla="*/ 3991 h 4292"/>
                  <a:gd name="T98" fmla="*/ 5735 w 5931"/>
                  <a:gd name="T99" fmla="*/ 4274 h 4292"/>
                  <a:gd name="T100" fmla="*/ 108 w 5931"/>
                  <a:gd name="T101" fmla="*/ 4222 h 4292"/>
                  <a:gd name="T102" fmla="*/ 5 w 5931"/>
                  <a:gd name="T103" fmla="*/ 1066 h 4292"/>
                  <a:gd name="T104" fmla="*/ 205 w 5931"/>
                  <a:gd name="T105" fmla="*/ 711 h 4292"/>
                  <a:gd name="T106" fmla="*/ 403 w 5931"/>
                  <a:gd name="T107" fmla="*/ 511 h 4292"/>
                  <a:gd name="T108" fmla="*/ 801 w 5931"/>
                  <a:gd name="T109" fmla="*/ 665 h 4292"/>
                  <a:gd name="T110" fmla="*/ 967 w 5931"/>
                  <a:gd name="T111" fmla="*/ 484 h 4292"/>
                  <a:gd name="T112" fmla="*/ 1618 w 5931"/>
                  <a:gd name="T113" fmla="*/ 430 h 4292"/>
                  <a:gd name="T114" fmla="*/ 1897 w 5931"/>
                  <a:gd name="T115" fmla="*/ 819 h 4292"/>
                  <a:gd name="T116" fmla="*/ 1953 w 5931"/>
                  <a:gd name="T117" fmla="*/ 470 h 4292"/>
                  <a:gd name="T118" fmla="*/ 2273 w 5931"/>
                  <a:gd name="T119" fmla="*/ 38 h 4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1" h="4292">
                    <a:moveTo>
                      <a:pt x="4099" y="3883"/>
                    </a:moveTo>
                    <a:lnTo>
                      <a:pt x="4088" y="3951"/>
                    </a:lnTo>
                    <a:lnTo>
                      <a:pt x="4075" y="4004"/>
                    </a:lnTo>
                    <a:lnTo>
                      <a:pt x="4057" y="4054"/>
                    </a:lnTo>
                    <a:lnTo>
                      <a:pt x="4034" y="4101"/>
                    </a:lnTo>
                    <a:lnTo>
                      <a:pt x="5629" y="4101"/>
                    </a:lnTo>
                    <a:lnTo>
                      <a:pt x="5659" y="4097"/>
                    </a:lnTo>
                    <a:lnTo>
                      <a:pt x="5684" y="4085"/>
                    </a:lnTo>
                    <a:lnTo>
                      <a:pt x="5706" y="4068"/>
                    </a:lnTo>
                    <a:lnTo>
                      <a:pt x="5724" y="4047"/>
                    </a:lnTo>
                    <a:lnTo>
                      <a:pt x="5735" y="4020"/>
                    </a:lnTo>
                    <a:lnTo>
                      <a:pt x="5738" y="3991"/>
                    </a:lnTo>
                    <a:lnTo>
                      <a:pt x="5738" y="3883"/>
                    </a:lnTo>
                    <a:lnTo>
                      <a:pt x="4099" y="3883"/>
                    </a:lnTo>
                    <a:close/>
                    <a:moveTo>
                      <a:pt x="193" y="3883"/>
                    </a:moveTo>
                    <a:lnTo>
                      <a:pt x="193" y="3991"/>
                    </a:lnTo>
                    <a:lnTo>
                      <a:pt x="196" y="4020"/>
                    </a:lnTo>
                    <a:lnTo>
                      <a:pt x="207" y="4047"/>
                    </a:lnTo>
                    <a:lnTo>
                      <a:pt x="223" y="4068"/>
                    </a:lnTo>
                    <a:lnTo>
                      <a:pt x="247" y="4085"/>
                    </a:lnTo>
                    <a:lnTo>
                      <a:pt x="272" y="4097"/>
                    </a:lnTo>
                    <a:lnTo>
                      <a:pt x="301" y="4101"/>
                    </a:lnTo>
                    <a:lnTo>
                      <a:pt x="1897" y="4101"/>
                    </a:lnTo>
                    <a:lnTo>
                      <a:pt x="1874" y="4054"/>
                    </a:lnTo>
                    <a:lnTo>
                      <a:pt x="1854" y="4004"/>
                    </a:lnTo>
                    <a:lnTo>
                      <a:pt x="1843" y="3951"/>
                    </a:lnTo>
                    <a:lnTo>
                      <a:pt x="1832" y="3883"/>
                    </a:lnTo>
                    <a:lnTo>
                      <a:pt x="193" y="3883"/>
                    </a:lnTo>
                    <a:close/>
                    <a:moveTo>
                      <a:pt x="1946" y="3361"/>
                    </a:moveTo>
                    <a:lnTo>
                      <a:pt x="2032" y="3923"/>
                    </a:lnTo>
                    <a:lnTo>
                      <a:pt x="2045" y="3964"/>
                    </a:lnTo>
                    <a:lnTo>
                      <a:pt x="2063" y="4002"/>
                    </a:lnTo>
                    <a:lnTo>
                      <a:pt x="2088" y="4036"/>
                    </a:lnTo>
                    <a:lnTo>
                      <a:pt x="2120" y="4063"/>
                    </a:lnTo>
                    <a:lnTo>
                      <a:pt x="2156" y="4083"/>
                    </a:lnTo>
                    <a:lnTo>
                      <a:pt x="2198" y="4095"/>
                    </a:lnTo>
                    <a:lnTo>
                      <a:pt x="2241" y="4101"/>
                    </a:lnTo>
                    <a:lnTo>
                      <a:pt x="2351" y="4101"/>
                    </a:lnTo>
                    <a:lnTo>
                      <a:pt x="3688" y="4101"/>
                    </a:lnTo>
                    <a:lnTo>
                      <a:pt x="3733" y="4095"/>
                    </a:lnTo>
                    <a:lnTo>
                      <a:pt x="3773" y="4083"/>
                    </a:lnTo>
                    <a:lnTo>
                      <a:pt x="3811" y="4063"/>
                    </a:lnTo>
                    <a:lnTo>
                      <a:pt x="3841" y="4036"/>
                    </a:lnTo>
                    <a:lnTo>
                      <a:pt x="3868" y="4002"/>
                    </a:lnTo>
                    <a:lnTo>
                      <a:pt x="3886" y="3964"/>
                    </a:lnTo>
                    <a:lnTo>
                      <a:pt x="3897" y="3923"/>
                    </a:lnTo>
                    <a:lnTo>
                      <a:pt x="3985" y="3361"/>
                    </a:lnTo>
                    <a:lnTo>
                      <a:pt x="3910" y="3449"/>
                    </a:lnTo>
                    <a:lnTo>
                      <a:pt x="3827" y="3528"/>
                    </a:lnTo>
                    <a:lnTo>
                      <a:pt x="3739" y="3602"/>
                    </a:lnTo>
                    <a:lnTo>
                      <a:pt x="3643" y="3667"/>
                    </a:lnTo>
                    <a:lnTo>
                      <a:pt x="3541" y="3723"/>
                    </a:lnTo>
                    <a:lnTo>
                      <a:pt x="3434" y="3770"/>
                    </a:lnTo>
                    <a:lnTo>
                      <a:pt x="3323" y="3807"/>
                    </a:lnTo>
                    <a:lnTo>
                      <a:pt x="3208" y="3834"/>
                    </a:lnTo>
                    <a:lnTo>
                      <a:pt x="3087" y="3851"/>
                    </a:lnTo>
                    <a:lnTo>
                      <a:pt x="2965" y="3858"/>
                    </a:lnTo>
                    <a:lnTo>
                      <a:pt x="2842" y="3851"/>
                    </a:lnTo>
                    <a:lnTo>
                      <a:pt x="2723" y="3834"/>
                    </a:lnTo>
                    <a:lnTo>
                      <a:pt x="2608" y="3807"/>
                    </a:lnTo>
                    <a:lnTo>
                      <a:pt x="2497" y="3770"/>
                    </a:lnTo>
                    <a:lnTo>
                      <a:pt x="2389" y="3723"/>
                    </a:lnTo>
                    <a:lnTo>
                      <a:pt x="2288" y="3667"/>
                    </a:lnTo>
                    <a:lnTo>
                      <a:pt x="2192" y="3602"/>
                    </a:lnTo>
                    <a:lnTo>
                      <a:pt x="2102" y="3528"/>
                    </a:lnTo>
                    <a:lnTo>
                      <a:pt x="2020" y="3449"/>
                    </a:lnTo>
                    <a:lnTo>
                      <a:pt x="1946" y="3361"/>
                    </a:lnTo>
                    <a:close/>
                    <a:moveTo>
                      <a:pt x="4225" y="2037"/>
                    </a:moveTo>
                    <a:lnTo>
                      <a:pt x="4246" y="2172"/>
                    </a:lnTo>
                    <a:lnTo>
                      <a:pt x="4262" y="2300"/>
                    </a:lnTo>
                    <a:lnTo>
                      <a:pt x="4273" y="2428"/>
                    </a:lnTo>
                    <a:lnTo>
                      <a:pt x="4277" y="2556"/>
                    </a:lnTo>
                    <a:lnTo>
                      <a:pt x="4273" y="2683"/>
                    </a:lnTo>
                    <a:lnTo>
                      <a:pt x="4262" y="2813"/>
                    </a:lnTo>
                    <a:lnTo>
                      <a:pt x="4246" y="2939"/>
                    </a:lnTo>
                    <a:lnTo>
                      <a:pt x="4129" y="3690"/>
                    </a:lnTo>
                    <a:lnTo>
                      <a:pt x="5738" y="3690"/>
                    </a:lnTo>
                    <a:lnTo>
                      <a:pt x="5738" y="2037"/>
                    </a:lnTo>
                    <a:lnTo>
                      <a:pt x="4225" y="2037"/>
                    </a:lnTo>
                    <a:close/>
                    <a:moveTo>
                      <a:pt x="193" y="2037"/>
                    </a:moveTo>
                    <a:lnTo>
                      <a:pt x="193" y="3690"/>
                    </a:lnTo>
                    <a:lnTo>
                      <a:pt x="1802" y="3690"/>
                    </a:lnTo>
                    <a:lnTo>
                      <a:pt x="1685" y="2939"/>
                    </a:lnTo>
                    <a:lnTo>
                      <a:pt x="1667" y="2813"/>
                    </a:lnTo>
                    <a:lnTo>
                      <a:pt x="1658" y="2683"/>
                    </a:lnTo>
                    <a:lnTo>
                      <a:pt x="1654" y="2556"/>
                    </a:lnTo>
                    <a:lnTo>
                      <a:pt x="1658" y="2428"/>
                    </a:lnTo>
                    <a:lnTo>
                      <a:pt x="1667" y="2300"/>
                    </a:lnTo>
                    <a:lnTo>
                      <a:pt x="1685" y="2172"/>
                    </a:lnTo>
                    <a:lnTo>
                      <a:pt x="1706" y="2037"/>
                    </a:lnTo>
                    <a:lnTo>
                      <a:pt x="1508" y="2037"/>
                    </a:lnTo>
                    <a:lnTo>
                      <a:pt x="1487" y="2086"/>
                    </a:lnTo>
                    <a:lnTo>
                      <a:pt x="1458" y="2131"/>
                    </a:lnTo>
                    <a:lnTo>
                      <a:pt x="1420" y="2168"/>
                    </a:lnTo>
                    <a:lnTo>
                      <a:pt x="1379" y="2199"/>
                    </a:lnTo>
                    <a:lnTo>
                      <a:pt x="1330" y="2222"/>
                    </a:lnTo>
                    <a:lnTo>
                      <a:pt x="1278" y="2237"/>
                    </a:lnTo>
                    <a:lnTo>
                      <a:pt x="1224" y="2242"/>
                    </a:lnTo>
                    <a:lnTo>
                      <a:pt x="1168" y="2237"/>
                    </a:lnTo>
                    <a:lnTo>
                      <a:pt x="1116" y="2222"/>
                    </a:lnTo>
                    <a:lnTo>
                      <a:pt x="1067" y="2199"/>
                    </a:lnTo>
                    <a:lnTo>
                      <a:pt x="1026" y="2168"/>
                    </a:lnTo>
                    <a:lnTo>
                      <a:pt x="988" y="2131"/>
                    </a:lnTo>
                    <a:lnTo>
                      <a:pt x="959" y="2086"/>
                    </a:lnTo>
                    <a:lnTo>
                      <a:pt x="938" y="2037"/>
                    </a:lnTo>
                    <a:lnTo>
                      <a:pt x="193" y="2037"/>
                    </a:lnTo>
                    <a:close/>
                    <a:moveTo>
                      <a:pt x="1224" y="1832"/>
                    </a:moveTo>
                    <a:lnTo>
                      <a:pt x="1195" y="1835"/>
                    </a:lnTo>
                    <a:lnTo>
                      <a:pt x="1168" y="1846"/>
                    </a:lnTo>
                    <a:lnTo>
                      <a:pt x="1147" y="1864"/>
                    </a:lnTo>
                    <a:lnTo>
                      <a:pt x="1129" y="1886"/>
                    </a:lnTo>
                    <a:lnTo>
                      <a:pt x="1118" y="1913"/>
                    </a:lnTo>
                    <a:lnTo>
                      <a:pt x="1114" y="1941"/>
                    </a:lnTo>
                    <a:lnTo>
                      <a:pt x="1118" y="1970"/>
                    </a:lnTo>
                    <a:lnTo>
                      <a:pt x="1129" y="1996"/>
                    </a:lnTo>
                    <a:lnTo>
                      <a:pt x="1147" y="2017"/>
                    </a:lnTo>
                    <a:lnTo>
                      <a:pt x="1168" y="2035"/>
                    </a:lnTo>
                    <a:lnTo>
                      <a:pt x="1195" y="2046"/>
                    </a:lnTo>
                    <a:lnTo>
                      <a:pt x="1224" y="2050"/>
                    </a:lnTo>
                    <a:lnTo>
                      <a:pt x="1253" y="2046"/>
                    </a:lnTo>
                    <a:lnTo>
                      <a:pt x="1278" y="2035"/>
                    </a:lnTo>
                    <a:lnTo>
                      <a:pt x="1300" y="2017"/>
                    </a:lnTo>
                    <a:lnTo>
                      <a:pt x="1318" y="1996"/>
                    </a:lnTo>
                    <a:lnTo>
                      <a:pt x="1328" y="1970"/>
                    </a:lnTo>
                    <a:lnTo>
                      <a:pt x="1332" y="1941"/>
                    </a:lnTo>
                    <a:lnTo>
                      <a:pt x="1328" y="1913"/>
                    </a:lnTo>
                    <a:lnTo>
                      <a:pt x="1318" y="1886"/>
                    </a:lnTo>
                    <a:lnTo>
                      <a:pt x="1300" y="1864"/>
                    </a:lnTo>
                    <a:lnTo>
                      <a:pt x="1278" y="1846"/>
                    </a:lnTo>
                    <a:lnTo>
                      <a:pt x="1253" y="1835"/>
                    </a:lnTo>
                    <a:lnTo>
                      <a:pt x="1224" y="1832"/>
                    </a:lnTo>
                    <a:close/>
                    <a:moveTo>
                      <a:pt x="2965" y="1448"/>
                    </a:moveTo>
                    <a:lnTo>
                      <a:pt x="2851" y="1453"/>
                    </a:lnTo>
                    <a:lnTo>
                      <a:pt x="2741" y="1470"/>
                    </a:lnTo>
                    <a:lnTo>
                      <a:pt x="2635" y="1497"/>
                    </a:lnTo>
                    <a:lnTo>
                      <a:pt x="2534" y="1534"/>
                    </a:lnTo>
                    <a:lnTo>
                      <a:pt x="2437" y="1581"/>
                    </a:lnTo>
                    <a:lnTo>
                      <a:pt x="2345" y="1637"/>
                    </a:lnTo>
                    <a:lnTo>
                      <a:pt x="2261" y="1700"/>
                    </a:lnTo>
                    <a:lnTo>
                      <a:pt x="2182" y="1772"/>
                    </a:lnTo>
                    <a:lnTo>
                      <a:pt x="2111" y="1851"/>
                    </a:lnTo>
                    <a:lnTo>
                      <a:pt x="2047" y="1936"/>
                    </a:lnTo>
                    <a:lnTo>
                      <a:pt x="1991" y="2028"/>
                    </a:lnTo>
                    <a:lnTo>
                      <a:pt x="1944" y="2125"/>
                    </a:lnTo>
                    <a:lnTo>
                      <a:pt x="1908" y="2226"/>
                    </a:lnTo>
                    <a:lnTo>
                      <a:pt x="1879" y="2332"/>
                    </a:lnTo>
                    <a:lnTo>
                      <a:pt x="1863" y="2442"/>
                    </a:lnTo>
                    <a:lnTo>
                      <a:pt x="1858" y="2556"/>
                    </a:lnTo>
                    <a:lnTo>
                      <a:pt x="1863" y="2669"/>
                    </a:lnTo>
                    <a:lnTo>
                      <a:pt x="1879" y="2779"/>
                    </a:lnTo>
                    <a:lnTo>
                      <a:pt x="1908" y="2885"/>
                    </a:lnTo>
                    <a:lnTo>
                      <a:pt x="1944" y="2988"/>
                    </a:lnTo>
                    <a:lnTo>
                      <a:pt x="1991" y="3083"/>
                    </a:lnTo>
                    <a:lnTo>
                      <a:pt x="2047" y="3175"/>
                    </a:lnTo>
                    <a:lnTo>
                      <a:pt x="2111" y="3262"/>
                    </a:lnTo>
                    <a:lnTo>
                      <a:pt x="2182" y="3339"/>
                    </a:lnTo>
                    <a:lnTo>
                      <a:pt x="2261" y="3411"/>
                    </a:lnTo>
                    <a:lnTo>
                      <a:pt x="2345" y="3476"/>
                    </a:lnTo>
                    <a:lnTo>
                      <a:pt x="2437" y="3530"/>
                    </a:lnTo>
                    <a:lnTo>
                      <a:pt x="2534" y="3577"/>
                    </a:lnTo>
                    <a:lnTo>
                      <a:pt x="2635" y="3615"/>
                    </a:lnTo>
                    <a:lnTo>
                      <a:pt x="2741" y="3642"/>
                    </a:lnTo>
                    <a:lnTo>
                      <a:pt x="2851" y="3660"/>
                    </a:lnTo>
                    <a:lnTo>
                      <a:pt x="2965" y="3665"/>
                    </a:lnTo>
                    <a:lnTo>
                      <a:pt x="3078" y="3660"/>
                    </a:lnTo>
                    <a:lnTo>
                      <a:pt x="3188" y="3642"/>
                    </a:lnTo>
                    <a:lnTo>
                      <a:pt x="3294" y="3615"/>
                    </a:lnTo>
                    <a:lnTo>
                      <a:pt x="3397" y="3577"/>
                    </a:lnTo>
                    <a:lnTo>
                      <a:pt x="3492" y="3530"/>
                    </a:lnTo>
                    <a:lnTo>
                      <a:pt x="3584" y="3476"/>
                    </a:lnTo>
                    <a:lnTo>
                      <a:pt x="3670" y="3411"/>
                    </a:lnTo>
                    <a:lnTo>
                      <a:pt x="3748" y="3339"/>
                    </a:lnTo>
                    <a:lnTo>
                      <a:pt x="3820" y="3262"/>
                    </a:lnTo>
                    <a:lnTo>
                      <a:pt x="3884" y="3175"/>
                    </a:lnTo>
                    <a:lnTo>
                      <a:pt x="3938" y="3083"/>
                    </a:lnTo>
                    <a:lnTo>
                      <a:pt x="3985" y="2988"/>
                    </a:lnTo>
                    <a:lnTo>
                      <a:pt x="4023" y="2885"/>
                    </a:lnTo>
                    <a:lnTo>
                      <a:pt x="4050" y="2779"/>
                    </a:lnTo>
                    <a:lnTo>
                      <a:pt x="4068" y="2669"/>
                    </a:lnTo>
                    <a:lnTo>
                      <a:pt x="4073" y="2556"/>
                    </a:lnTo>
                    <a:lnTo>
                      <a:pt x="4068" y="2442"/>
                    </a:lnTo>
                    <a:lnTo>
                      <a:pt x="4050" y="2332"/>
                    </a:lnTo>
                    <a:lnTo>
                      <a:pt x="4023" y="2226"/>
                    </a:lnTo>
                    <a:lnTo>
                      <a:pt x="3985" y="2125"/>
                    </a:lnTo>
                    <a:lnTo>
                      <a:pt x="3938" y="2028"/>
                    </a:lnTo>
                    <a:lnTo>
                      <a:pt x="3884" y="1936"/>
                    </a:lnTo>
                    <a:lnTo>
                      <a:pt x="3820" y="1851"/>
                    </a:lnTo>
                    <a:lnTo>
                      <a:pt x="3748" y="1772"/>
                    </a:lnTo>
                    <a:lnTo>
                      <a:pt x="3670" y="1700"/>
                    </a:lnTo>
                    <a:lnTo>
                      <a:pt x="3584" y="1637"/>
                    </a:lnTo>
                    <a:lnTo>
                      <a:pt x="3492" y="1581"/>
                    </a:lnTo>
                    <a:lnTo>
                      <a:pt x="3397" y="1534"/>
                    </a:lnTo>
                    <a:lnTo>
                      <a:pt x="3294" y="1497"/>
                    </a:lnTo>
                    <a:lnTo>
                      <a:pt x="3188" y="1470"/>
                    </a:lnTo>
                    <a:lnTo>
                      <a:pt x="3078" y="1453"/>
                    </a:lnTo>
                    <a:lnTo>
                      <a:pt x="2965" y="1448"/>
                    </a:lnTo>
                    <a:close/>
                    <a:moveTo>
                      <a:pt x="4064" y="1012"/>
                    </a:moveTo>
                    <a:lnTo>
                      <a:pt x="4194" y="1844"/>
                    </a:lnTo>
                    <a:lnTo>
                      <a:pt x="5738" y="1844"/>
                    </a:lnTo>
                    <a:lnTo>
                      <a:pt x="5738" y="1120"/>
                    </a:lnTo>
                    <a:lnTo>
                      <a:pt x="5735" y="1091"/>
                    </a:lnTo>
                    <a:lnTo>
                      <a:pt x="5724" y="1066"/>
                    </a:lnTo>
                    <a:lnTo>
                      <a:pt x="5706" y="1045"/>
                    </a:lnTo>
                    <a:lnTo>
                      <a:pt x="5684" y="1027"/>
                    </a:lnTo>
                    <a:lnTo>
                      <a:pt x="5659" y="1016"/>
                    </a:lnTo>
                    <a:lnTo>
                      <a:pt x="5629" y="1012"/>
                    </a:lnTo>
                    <a:lnTo>
                      <a:pt x="4064" y="1012"/>
                    </a:lnTo>
                    <a:close/>
                    <a:moveTo>
                      <a:pt x="301" y="1012"/>
                    </a:moveTo>
                    <a:lnTo>
                      <a:pt x="272" y="1016"/>
                    </a:lnTo>
                    <a:lnTo>
                      <a:pt x="247" y="1027"/>
                    </a:lnTo>
                    <a:lnTo>
                      <a:pt x="223" y="1045"/>
                    </a:lnTo>
                    <a:lnTo>
                      <a:pt x="207" y="1066"/>
                    </a:lnTo>
                    <a:lnTo>
                      <a:pt x="196" y="1091"/>
                    </a:lnTo>
                    <a:lnTo>
                      <a:pt x="193" y="1120"/>
                    </a:lnTo>
                    <a:lnTo>
                      <a:pt x="193" y="1844"/>
                    </a:lnTo>
                    <a:lnTo>
                      <a:pt x="938" y="1844"/>
                    </a:lnTo>
                    <a:lnTo>
                      <a:pt x="959" y="1796"/>
                    </a:lnTo>
                    <a:lnTo>
                      <a:pt x="988" y="1752"/>
                    </a:lnTo>
                    <a:lnTo>
                      <a:pt x="1026" y="1715"/>
                    </a:lnTo>
                    <a:lnTo>
                      <a:pt x="1067" y="1682"/>
                    </a:lnTo>
                    <a:lnTo>
                      <a:pt x="1116" y="1659"/>
                    </a:lnTo>
                    <a:lnTo>
                      <a:pt x="1168" y="1644"/>
                    </a:lnTo>
                    <a:lnTo>
                      <a:pt x="1224" y="1639"/>
                    </a:lnTo>
                    <a:lnTo>
                      <a:pt x="1278" y="1644"/>
                    </a:lnTo>
                    <a:lnTo>
                      <a:pt x="1330" y="1659"/>
                    </a:lnTo>
                    <a:lnTo>
                      <a:pt x="1379" y="1682"/>
                    </a:lnTo>
                    <a:lnTo>
                      <a:pt x="1420" y="1715"/>
                    </a:lnTo>
                    <a:lnTo>
                      <a:pt x="1458" y="1752"/>
                    </a:lnTo>
                    <a:lnTo>
                      <a:pt x="1487" y="1796"/>
                    </a:lnTo>
                    <a:lnTo>
                      <a:pt x="1508" y="1844"/>
                    </a:lnTo>
                    <a:lnTo>
                      <a:pt x="1735" y="1844"/>
                    </a:lnTo>
                    <a:lnTo>
                      <a:pt x="1867" y="1012"/>
                    </a:lnTo>
                    <a:lnTo>
                      <a:pt x="301" y="1012"/>
                    </a:lnTo>
                    <a:close/>
                    <a:moveTo>
                      <a:pt x="403" y="704"/>
                    </a:moveTo>
                    <a:lnTo>
                      <a:pt x="400" y="706"/>
                    </a:lnTo>
                    <a:lnTo>
                      <a:pt x="398" y="708"/>
                    </a:lnTo>
                    <a:lnTo>
                      <a:pt x="398" y="711"/>
                    </a:lnTo>
                    <a:lnTo>
                      <a:pt x="398" y="819"/>
                    </a:lnTo>
                    <a:lnTo>
                      <a:pt x="616" y="819"/>
                    </a:lnTo>
                    <a:lnTo>
                      <a:pt x="616" y="711"/>
                    </a:lnTo>
                    <a:lnTo>
                      <a:pt x="614" y="708"/>
                    </a:lnTo>
                    <a:lnTo>
                      <a:pt x="612" y="706"/>
                    </a:lnTo>
                    <a:lnTo>
                      <a:pt x="608" y="704"/>
                    </a:lnTo>
                    <a:lnTo>
                      <a:pt x="403" y="704"/>
                    </a:lnTo>
                    <a:close/>
                    <a:moveTo>
                      <a:pt x="4707" y="602"/>
                    </a:moveTo>
                    <a:lnTo>
                      <a:pt x="4703" y="603"/>
                    </a:lnTo>
                    <a:lnTo>
                      <a:pt x="4702" y="605"/>
                    </a:lnTo>
                    <a:lnTo>
                      <a:pt x="4702" y="609"/>
                    </a:lnTo>
                    <a:lnTo>
                      <a:pt x="4702" y="819"/>
                    </a:lnTo>
                    <a:lnTo>
                      <a:pt x="5328" y="819"/>
                    </a:lnTo>
                    <a:lnTo>
                      <a:pt x="5328" y="609"/>
                    </a:lnTo>
                    <a:lnTo>
                      <a:pt x="5328" y="605"/>
                    </a:lnTo>
                    <a:lnTo>
                      <a:pt x="5324" y="603"/>
                    </a:lnTo>
                    <a:lnTo>
                      <a:pt x="5323" y="602"/>
                    </a:lnTo>
                    <a:lnTo>
                      <a:pt x="4707" y="602"/>
                    </a:lnTo>
                    <a:close/>
                    <a:moveTo>
                      <a:pt x="2126" y="602"/>
                    </a:moveTo>
                    <a:lnTo>
                      <a:pt x="1946" y="1751"/>
                    </a:lnTo>
                    <a:lnTo>
                      <a:pt x="2020" y="1664"/>
                    </a:lnTo>
                    <a:lnTo>
                      <a:pt x="2102" y="1583"/>
                    </a:lnTo>
                    <a:lnTo>
                      <a:pt x="2192" y="1511"/>
                    </a:lnTo>
                    <a:lnTo>
                      <a:pt x="2288" y="1446"/>
                    </a:lnTo>
                    <a:lnTo>
                      <a:pt x="2389" y="1390"/>
                    </a:lnTo>
                    <a:lnTo>
                      <a:pt x="2497" y="1344"/>
                    </a:lnTo>
                    <a:lnTo>
                      <a:pt x="2608" y="1306"/>
                    </a:lnTo>
                    <a:lnTo>
                      <a:pt x="2723" y="1279"/>
                    </a:lnTo>
                    <a:lnTo>
                      <a:pt x="2842" y="1261"/>
                    </a:lnTo>
                    <a:lnTo>
                      <a:pt x="2965" y="1255"/>
                    </a:lnTo>
                    <a:lnTo>
                      <a:pt x="3087" y="1261"/>
                    </a:lnTo>
                    <a:lnTo>
                      <a:pt x="3208" y="1279"/>
                    </a:lnTo>
                    <a:lnTo>
                      <a:pt x="3323" y="1306"/>
                    </a:lnTo>
                    <a:lnTo>
                      <a:pt x="3434" y="1344"/>
                    </a:lnTo>
                    <a:lnTo>
                      <a:pt x="3541" y="1390"/>
                    </a:lnTo>
                    <a:lnTo>
                      <a:pt x="3643" y="1446"/>
                    </a:lnTo>
                    <a:lnTo>
                      <a:pt x="3739" y="1511"/>
                    </a:lnTo>
                    <a:lnTo>
                      <a:pt x="3827" y="1583"/>
                    </a:lnTo>
                    <a:lnTo>
                      <a:pt x="3910" y="1664"/>
                    </a:lnTo>
                    <a:lnTo>
                      <a:pt x="3985" y="1751"/>
                    </a:lnTo>
                    <a:lnTo>
                      <a:pt x="3805" y="602"/>
                    </a:lnTo>
                    <a:lnTo>
                      <a:pt x="2126" y="602"/>
                    </a:lnTo>
                    <a:close/>
                    <a:moveTo>
                      <a:pt x="1121" y="602"/>
                    </a:moveTo>
                    <a:lnTo>
                      <a:pt x="1118" y="603"/>
                    </a:lnTo>
                    <a:lnTo>
                      <a:pt x="1116" y="605"/>
                    </a:lnTo>
                    <a:lnTo>
                      <a:pt x="1114" y="609"/>
                    </a:lnTo>
                    <a:lnTo>
                      <a:pt x="1114" y="819"/>
                    </a:lnTo>
                    <a:lnTo>
                      <a:pt x="1537" y="819"/>
                    </a:lnTo>
                    <a:lnTo>
                      <a:pt x="1537" y="609"/>
                    </a:lnTo>
                    <a:lnTo>
                      <a:pt x="1535" y="605"/>
                    </a:lnTo>
                    <a:lnTo>
                      <a:pt x="1534" y="603"/>
                    </a:lnTo>
                    <a:lnTo>
                      <a:pt x="1530" y="602"/>
                    </a:lnTo>
                    <a:lnTo>
                      <a:pt x="1121" y="602"/>
                    </a:lnTo>
                    <a:close/>
                    <a:moveTo>
                      <a:pt x="2398" y="191"/>
                    </a:moveTo>
                    <a:lnTo>
                      <a:pt x="2236" y="409"/>
                    </a:lnTo>
                    <a:lnTo>
                      <a:pt x="3695" y="409"/>
                    </a:lnTo>
                    <a:lnTo>
                      <a:pt x="3532" y="191"/>
                    </a:lnTo>
                    <a:lnTo>
                      <a:pt x="2398" y="191"/>
                    </a:lnTo>
                    <a:close/>
                    <a:moveTo>
                      <a:pt x="2351" y="0"/>
                    </a:moveTo>
                    <a:lnTo>
                      <a:pt x="3580" y="0"/>
                    </a:lnTo>
                    <a:lnTo>
                      <a:pt x="3609" y="4"/>
                    </a:lnTo>
                    <a:lnTo>
                      <a:pt x="3636" y="16"/>
                    </a:lnTo>
                    <a:lnTo>
                      <a:pt x="3658" y="38"/>
                    </a:lnTo>
                    <a:lnTo>
                      <a:pt x="3964" y="448"/>
                    </a:lnTo>
                    <a:lnTo>
                      <a:pt x="3965" y="448"/>
                    </a:lnTo>
                    <a:lnTo>
                      <a:pt x="3969" y="454"/>
                    </a:lnTo>
                    <a:lnTo>
                      <a:pt x="3971" y="457"/>
                    </a:lnTo>
                    <a:lnTo>
                      <a:pt x="3973" y="463"/>
                    </a:lnTo>
                    <a:lnTo>
                      <a:pt x="3974" y="465"/>
                    </a:lnTo>
                    <a:lnTo>
                      <a:pt x="3976" y="470"/>
                    </a:lnTo>
                    <a:lnTo>
                      <a:pt x="3978" y="474"/>
                    </a:lnTo>
                    <a:lnTo>
                      <a:pt x="3978" y="475"/>
                    </a:lnTo>
                    <a:lnTo>
                      <a:pt x="3982" y="488"/>
                    </a:lnTo>
                    <a:lnTo>
                      <a:pt x="3982" y="490"/>
                    </a:lnTo>
                    <a:lnTo>
                      <a:pt x="3982" y="492"/>
                    </a:lnTo>
                    <a:lnTo>
                      <a:pt x="3982" y="492"/>
                    </a:lnTo>
                    <a:lnTo>
                      <a:pt x="4034" y="819"/>
                    </a:lnTo>
                    <a:lnTo>
                      <a:pt x="4509" y="819"/>
                    </a:lnTo>
                    <a:lnTo>
                      <a:pt x="4509" y="609"/>
                    </a:lnTo>
                    <a:lnTo>
                      <a:pt x="4514" y="562"/>
                    </a:lnTo>
                    <a:lnTo>
                      <a:pt x="4529" y="520"/>
                    </a:lnTo>
                    <a:lnTo>
                      <a:pt x="4552" y="484"/>
                    </a:lnTo>
                    <a:lnTo>
                      <a:pt x="4583" y="454"/>
                    </a:lnTo>
                    <a:lnTo>
                      <a:pt x="4621" y="430"/>
                    </a:lnTo>
                    <a:lnTo>
                      <a:pt x="4662" y="414"/>
                    </a:lnTo>
                    <a:lnTo>
                      <a:pt x="4707" y="409"/>
                    </a:lnTo>
                    <a:lnTo>
                      <a:pt x="5323" y="409"/>
                    </a:lnTo>
                    <a:lnTo>
                      <a:pt x="5368" y="414"/>
                    </a:lnTo>
                    <a:lnTo>
                      <a:pt x="5409" y="430"/>
                    </a:lnTo>
                    <a:lnTo>
                      <a:pt x="5447" y="454"/>
                    </a:lnTo>
                    <a:lnTo>
                      <a:pt x="5477" y="484"/>
                    </a:lnTo>
                    <a:lnTo>
                      <a:pt x="5501" y="520"/>
                    </a:lnTo>
                    <a:lnTo>
                      <a:pt x="5515" y="562"/>
                    </a:lnTo>
                    <a:lnTo>
                      <a:pt x="5521" y="609"/>
                    </a:lnTo>
                    <a:lnTo>
                      <a:pt x="5521" y="819"/>
                    </a:lnTo>
                    <a:lnTo>
                      <a:pt x="5629" y="819"/>
                    </a:lnTo>
                    <a:lnTo>
                      <a:pt x="5683" y="825"/>
                    </a:lnTo>
                    <a:lnTo>
                      <a:pt x="5735" y="839"/>
                    </a:lnTo>
                    <a:lnTo>
                      <a:pt x="5782" y="861"/>
                    </a:lnTo>
                    <a:lnTo>
                      <a:pt x="5823" y="890"/>
                    </a:lnTo>
                    <a:lnTo>
                      <a:pt x="5859" y="928"/>
                    </a:lnTo>
                    <a:lnTo>
                      <a:pt x="5890" y="969"/>
                    </a:lnTo>
                    <a:lnTo>
                      <a:pt x="5911" y="1016"/>
                    </a:lnTo>
                    <a:lnTo>
                      <a:pt x="5926" y="1066"/>
                    </a:lnTo>
                    <a:lnTo>
                      <a:pt x="5931" y="1120"/>
                    </a:lnTo>
                    <a:lnTo>
                      <a:pt x="5931" y="3991"/>
                    </a:lnTo>
                    <a:lnTo>
                      <a:pt x="5926" y="4045"/>
                    </a:lnTo>
                    <a:lnTo>
                      <a:pt x="5911" y="4097"/>
                    </a:lnTo>
                    <a:lnTo>
                      <a:pt x="5890" y="4144"/>
                    </a:lnTo>
                    <a:lnTo>
                      <a:pt x="5859" y="4186"/>
                    </a:lnTo>
                    <a:lnTo>
                      <a:pt x="5823" y="4222"/>
                    </a:lnTo>
                    <a:lnTo>
                      <a:pt x="5782" y="4252"/>
                    </a:lnTo>
                    <a:lnTo>
                      <a:pt x="5735" y="4274"/>
                    </a:lnTo>
                    <a:lnTo>
                      <a:pt x="5683" y="4288"/>
                    </a:lnTo>
                    <a:lnTo>
                      <a:pt x="5629" y="4292"/>
                    </a:lnTo>
                    <a:lnTo>
                      <a:pt x="301" y="4292"/>
                    </a:lnTo>
                    <a:lnTo>
                      <a:pt x="247" y="4288"/>
                    </a:lnTo>
                    <a:lnTo>
                      <a:pt x="196" y="4274"/>
                    </a:lnTo>
                    <a:lnTo>
                      <a:pt x="149" y="4252"/>
                    </a:lnTo>
                    <a:lnTo>
                      <a:pt x="108" y="4222"/>
                    </a:lnTo>
                    <a:lnTo>
                      <a:pt x="70" y="4186"/>
                    </a:lnTo>
                    <a:lnTo>
                      <a:pt x="41" y="4144"/>
                    </a:lnTo>
                    <a:lnTo>
                      <a:pt x="18" y="4097"/>
                    </a:lnTo>
                    <a:lnTo>
                      <a:pt x="5" y="4045"/>
                    </a:lnTo>
                    <a:lnTo>
                      <a:pt x="0" y="3991"/>
                    </a:lnTo>
                    <a:lnTo>
                      <a:pt x="0" y="1120"/>
                    </a:lnTo>
                    <a:lnTo>
                      <a:pt x="5" y="1066"/>
                    </a:lnTo>
                    <a:lnTo>
                      <a:pt x="20" y="1014"/>
                    </a:lnTo>
                    <a:lnTo>
                      <a:pt x="43" y="965"/>
                    </a:lnTo>
                    <a:lnTo>
                      <a:pt x="74" y="922"/>
                    </a:lnTo>
                    <a:lnTo>
                      <a:pt x="112" y="886"/>
                    </a:lnTo>
                    <a:lnTo>
                      <a:pt x="157" y="857"/>
                    </a:lnTo>
                    <a:lnTo>
                      <a:pt x="205" y="836"/>
                    </a:lnTo>
                    <a:lnTo>
                      <a:pt x="205" y="711"/>
                    </a:lnTo>
                    <a:lnTo>
                      <a:pt x="211" y="665"/>
                    </a:lnTo>
                    <a:lnTo>
                      <a:pt x="225" y="623"/>
                    </a:lnTo>
                    <a:lnTo>
                      <a:pt x="248" y="587"/>
                    </a:lnTo>
                    <a:lnTo>
                      <a:pt x="279" y="557"/>
                    </a:lnTo>
                    <a:lnTo>
                      <a:pt x="317" y="533"/>
                    </a:lnTo>
                    <a:lnTo>
                      <a:pt x="358" y="517"/>
                    </a:lnTo>
                    <a:lnTo>
                      <a:pt x="403" y="511"/>
                    </a:lnTo>
                    <a:lnTo>
                      <a:pt x="608" y="511"/>
                    </a:lnTo>
                    <a:lnTo>
                      <a:pt x="653" y="517"/>
                    </a:lnTo>
                    <a:lnTo>
                      <a:pt x="695" y="533"/>
                    </a:lnTo>
                    <a:lnTo>
                      <a:pt x="733" y="557"/>
                    </a:lnTo>
                    <a:lnTo>
                      <a:pt x="763" y="587"/>
                    </a:lnTo>
                    <a:lnTo>
                      <a:pt x="787" y="623"/>
                    </a:lnTo>
                    <a:lnTo>
                      <a:pt x="801" y="665"/>
                    </a:lnTo>
                    <a:lnTo>
                      <a:pt x="806" y="711"/>
                    </a:lnTo>
                    <a:lnTo>
                      <a:pt x="806" y="819"/>
                    </a:lnTo>
                    <a:lnTo>
                      <a:pt x="922" y="819"/>
                    </a:lnTo>
                    <a:lnTo>
                      <a:pt x="922" y="609"/>
                    </a:lnTo>
                    <a:lnTo>
                      <a:pt x="927" y="562"/>
                    </a:lnTo>
                    <a:lnTo>
                      <a:pt x="943" y="520"/>
                    </a:lnTo>
                    <a:lnTo>
                      <a:pt x="967" y="484"/>
                    </a:lnTo>
                    <a:lnTo>
                      <a:pt x="997" y="454"/>
                    </a:lnTo>
                    <a:lnTo>
                      <a:pt x="1033" y="430"/>
                    </a:lnTo>
                    <a:lnTo>
                      <a:pt x="1075" y="414"/>
                    </a:lnTo>
                    <a:lnTo>
                      <a:pt x="1121" y="409"/>
                    </a:lnTo>
                    <a:lnTo>
                      <a:pt x="1530" y="409"/>
                    </a:lnTo>
                    <a:lnTo>
                      <a:pt x="1577" y="414"/>
                    </a:lnTo>
                    <a:lnTo>
                      <a:pt x="1618" y="430"/>
                    </a:lnTo>
                    <a:lnTo>
                      <a:pt x="1654" y="454"/>
                    </a:lnTo>
                    <a:lnTo>
                      <a:pt x="1685" y="484"/>
                    </a:lnTo>
                    <a:lnTo>
                      <a:pt x="1708" y="520"/>
                    </a:lnTo>
                    <a:lnTo>
                      <a:pt x="1724" y="562"/>
                    </a:lnTo>
                    <a:lnTo>
                      <a:pt x="1730" y="609"/>
                    </a:lnTo>
                    <a:lnTo>
                      <a:pt x="1730" y="819"/>
                    </a:lnTo>
                    <a:lnTo>
                      <a:pt x="1897" y="819"/>
                    </a:lnTo>
                    <a:lnTo>
                      <a:pt x="1948" y="492"/>
                    </a:lnTo>
                    <a:lnTo>
                      <a:pt x="1948" y="492"/>
                    </a:lnTo>
                    <a:lnTo>
                      <a:pt x="1948" y="490"/>
                    </a:lnTo>
                    <a:lnTo>
                      <a:pt x="1949" y="488"/>
                    </a:lnTo>
                    <a:lnTo>
                      <a:pt x="1951" y="475"/>
                    </a:lnTo>
                    <a:lnTo>
                      <a:pt x="1953" y="474"/>
                    </a:lnTo>
                    <a:lnTo>
                      <a:pt x="1953" y="470"/>
                    </a:lnTo>
                    <a:lnTo>
                      <a:pt x="1957" y="465"/>
                    </a:lnTo>
                    <a:lnTo>
                      <a:pt x="1957" y="463"/>
                    </a:lnTo>
                    <a:lnTo>
                      <a:pt x="1960" y="457"/>
                    </a:lnTo>
                    <a:lnTo>
                      <a:pt x="1962" y="454"/>
                    </a:lnTo>
                    <a:lnTo>
                      <a:pt x="1966" y="448"/>
                    </a:lnTo>
                    <a:lnTo>
                      <a:pt x="1966" y="448"/>
                    </a:lnTo>
                    <a:lnTo>
                      <a:pt x="2273" y="38"/>
                    </a:lnTo>
                    <a:lnTo>
                      <a:pt x="2295" y="16"/>
                    </a:lnTo>
                    <a:lnTo>
                      <a:pt x="2320" y="4"/>
                    </a:lnTo>
                    <a:lnTo>
                      <a:pt x="2351"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latin typeface="+mn-lt"/>
                </a:endParaRPr>
              </a:p>
            </p:txBody>
          </p:sp>
          <p:sp>
            <p:nvSpPr>
              <p:cNvPr id="11"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latin typeface="+mn-lt"/>
                </a:endParaRPr>
              </a:p>
            </p:txBody>
          </p:sp>
          <p:sp>
            <p:nvSpPr>
              <p:cNvPr id="12"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latin typeface="+mn-lt"/>
                </a:endParaRPr>
              </a:p>
            </p:txBody>
          </p:sp>
        </p:grpSp>
      </p:grpSp>
      <p:grpSp>
        <p:nvGrpSpPr>
          <p:cNvPr id="6148" name="Group 51"/>
          <p:cNvGrpSpPr>
            <a:grpSpLocks/>
          </p:cNvGrpSpPr>
          <p:nvPr/>
        </p:nvGrpSpPr>
        <p:grpSpPr bwMode="auto">
          <a:xfrm>
            <a:off x="1639888" y="3043239"/>
            <a:ext cx="3370262" cy="582793"/>
            <a:chOff x="2339972" y="2276812"/>
            <a:chExt cx="3371325" cy="583442"/>
          </a:xfrm>
        </p:grpSpPr>
        <p:sp>
          <p:nvSpPr>
            <p:cNvPr id="14" name="TextBox 9"/>
            <p:cNvSpPr txBox="1"/>
            <p:nvPr/>
          </p:nvSpPr>
          <p:spPr>
            <a:xfrm>
              <a:off x="2957704" y="2276812"/>
              <a:ext cx="2753593" cy="400427"/>
            </a:xfrm>
            <a:prstGeom prst="rect">
              <a:avLst/>
            </a:prstGeom>
            <a:noFill/>
          </p:spPr>
          <p:txBody>
            <a:bodyPr>
              <a:spAutoFit/>
            </a:bodyPr>
            <a:lstStyle/>
            <a:p>
              <a:pPr eaLnBrk="1" fontAlgn="auto" hangingPunct="1">
                <a:spcBef>
                  <a:spcPts val="0"/>
                </a:spcBef>
                <a:spcAft>
                  <a:spcPts val="0"/>
                </a:spcAft>
                <a:defRPr/>
              </a:pPr>
              <a:r>
                <a:rPr lang="en-US" sz="1999" b="1" spc="-150" dirty="0">
                  <a:solidFill>
                    <a:schemeClr val="tx1">
                      <a:lumMod val="65000"/>
                      <a:lumOff val="35000"/>
                    </a:schemeClr>
                  </a:solidFill>
                  <a:latin typeface="+mn-lt"/>
                </a:rPr>
                <a:t> </a:t>
              </a:r>
              <a:r>
                <a:rPr lang="en-US" sz="1999" b="1" spc="-150" dirty="0" err="1" smtClean="0">
                  <a:solidFill>
                    <a:schemeClr val="tx1">
                      <a:lumMod val="65000"/>
                      <a:lumOff val="35000"/>
                    </a:schemeClr>
                  </a:solidFill>
                  <a:latin typeface="+mn-lt"/>
                </a:rPr>
                <a:t>Ambientales</a:t>
              </a:r>
              <a:endParaRPr lang="en-US" sz="1999" b="1" spc="-150" dirty="0">
                <a:solidFill>
                  <a:schemeClr val="tx1">
                    <a:lumMod val="65000"/>
                    <a:lumOff val="35000"/>
                  </a:schemeClr>
                </a:solidFill>
                <a:latin typeface="+mn-lt"/>
              </a:endParaRPr>
            </a:p>
          </p:txBody>
        </p:sp>
        <p:grpSp>
          <p:nvGrpSpPr>
            <p:cNvPr id="17" name="Group 11"/>
            <p:cNvGrpSpPr>
              <a:grpSpLocks noChangeAspect="1"/>
            </p:cNvGrpSpPr>
            <p:nvPr/>
          </p:nvGrpSpPr>
          <p:grpSpPr bwMode="auto">
            <a:xfrm>
              <a:off x="2339972" y="2401257"/>
              <a:ext cx="204945" cy="458997"/>
              <a:chOff x="3002" y="-30"/>
              <a:chExt cx="1323" cy="2963"/>
            </a:xfrm>
            <a:solidFill>
              <a:schemeClr val="bg1"/>
            </a:solidFill>
          </p:grpSpPr>
          <p:sp>
            <p:nvSpPr>
              <p:cNvPr id="18" name="Freeform 13"/>
              <p:cNvSpPr>
                <a:spLocks noEditPoints="1"/>
              </p:cNvSpPr>
              <p:nvPr/>
            </p:nvSpPr>
            <p:spPr bwMode="auto">
              <a:xfrm>
                <a:off x="3002" y="-30"/>
                <a:ext cx="1323" cy="2963"/>
              </a:xfrm>
              <a:custGeom>
                <a:avLst/>
                <a:gdLst>
                  <a:gd name="T0" fmla="*/ 236 w 2647"/>
                  <a:gd name="T1" fmla="*/ 1750 h 5927"/>
                  <a:gd name="T2" fmla="*/ 191 w 2647"/>
                  <a:gd name="T3" fmla="*/ 1838 h 5927"/>
                  <a:gd name="T4" fmla="*/ 213 w 2647"/>
                  <a:gd name="T5" fmla="*/ 4818 h 5927"/>
                  <a:gd name="T6" fmla="*/ 313 w 2647"/>
                  <a:gd name="T7" fmla="*/ 5113 h 5927"/>
                  <a:gd name="T8" fmla="*/ 488 w 2647"/>
                  <a:gd name="T9" fmla="*/ 5366 h 5927"/>
                  <a:gd name="T10" fmla="*/ 722 w 2647"/>
                  <a:gd name="T11" fmla="*/ 5562 h 5927"/>
                  <a:gd name="T12" fmla="*/ 1005 w 2647"/>
                  <a:gd name="T13" fmla="*/ 5690 h 5927"/>
                  <a:gd name="T14" fmla="*/ 1322 w 2647"/>
                  <a:gd name="T15" fmla="*/ 5736 h 5927"/>
                  <a:gd name="T16" fmla="*/ 1639 w 2647"/>
                  <a:gd name="T17" fmla="*/ 5690 h 5927"/>
                  <a:gd name="T18" fmla="*/ 1922 w 2647"/>
                  <a:gd name="T19" fmla="*/ 5562 h 5927"/>
                  <a:gd name="T20" fmla="*/ 2158 w 2647"/>
                  <a:gd name="T21" fmla="*/ 5366 h 5927"/>
                  <a:gd name="T22" fmla="*/ 2333 w 2647"/>
                  <a:gd name="T23" fmla="*/ 5113 h 5927"/>
                  <a:gd name="T24" fmla="*/ 2434 w 2647"/>
                  <a:gd name="T25" fmla="*/ 4818 h 5927"/>
                  <a:gd name="T26" fmla="*/ 2454 w 2647"/>
                  <a:gd name="T27" fmla="*/ 1838 h 5927"/>
                  <a:gd name="T28" fmla="*/ 2411 w 2647"/>
                  <a:gd name="T29" fmla="*/ 1750 h 5927"/>
                  <a:gd name="T30" fmla="*/ 299 w 2647"/>
                  <a:gd name="T31" fmla="*/ 1728 h 5927"/>
                  <a:gd name="T32" fmla="*/ 499 w 2647"/>
                  <a:gd name="T33" fmla="*/ 197 h 5927"/>
                  <a:gd name="T34" fmla="*/ 2148 w 2647"/>
                  <a:gd name="T35" fmla="*/ 1537 h 5927"/>
                  <a:gd name="T36" fmla="*/ 2144 w 2647"/>
                  <a:gd name="T37" fmla="*/ 193 h 5927"/>
                  <a:gd name="T38" fmla="*/ 504 w 2647"/>
                  <a:gd name="T39" fmla="*/ 0 h 5927"/>
                  <a:gd name="T40" fmla="*/ 2229 w 2647"/>
                  <a:gd name="T41" fmla="*/ 22 h 5927"/>
                  <a:gd name="T42" fmla="*/ 2319 w 2647"/>
                  <a:gd name="T43" fmla="*/ 112 h 5927"/>
                  <a:gd name="T44" fmla="*/ 2339 w 2647"/>
                  <a:gd name="T45" fmla="*/ 1537 h 5927"/>
                  <a:gd name="T46" fmla="*/ 2450 w 2647"/>
                  <a:gd name="T47" fmla="*/ 1555 h 5927"/>
                  <a:gd name="T48" fmla="*/ 2575 w 2647"/>
                  <a:gd name="T49" fmla="*/ 1643 h 5927"/>
                  <a:gd name="T50" fmla="*/ 2641 w 2647"/>
                  <a:gd name="T51" fmla="*/ 1784 h 5927"/>
                  <a:gd name="T52" fmla="*/ 2641 w 2647"/>
                  <a:gd name="T53" fmla="*/ 4722 h 5927"/>
                  <a:gd name="T54" fmla="*/ 2564 w 2647"/>
                  <a:gd name="T55" fmla="*/ 5065 h 5927"/>
                  <a:gd name="T56" fmla="*/ 2403 w 2647"/>
                  <a:gd name="T57" fmla="*/ 5366 h 5927"/>
                  <a:gd name="T58" fmla="*/ 2175 w 2647"/>
                  <a:gd name="T59" fmla="*/ 5615 h 5927"/>
                  <a:gd name="T60" fmla="*/ 1890 w 2647"/>
                  <a:gd name="T61" fmla="*/ 5799 h 5927"/>
                  <a:gd name="T62" fmla="*/ 1560 w 2647"/>
                  <a:gd name="T63" fmla="*/ 5905 h 5927"/>
                  <a:gd name="T64" fmla="*/ 1202 w 2647"/>
                  <a:gd name="T65" fmla="*/ 5921 h 5927"/>
                  <a:gd name="T66" fmla="*/ 861 w 2647"/>
                  <a:gd name="T67" fmla="*/ 5844 h 5927"/>
                  <a:gd name="T68" fmla="*/ 560 w 2647"/>
                  <a:gd name="T69" fmla="*/ 5685 h 5927"/>
                  <a:gd name="T70" fmla="*/ 312 w 2647"/>
                  <a:gd name="T71" fmla="*/ 5456 h 5927"/>
                  <a:gd name="T72" fmla="*/ 128 w 2647"/>
                  <a:gd name="T73" fmla="*/ 5169 h 5927"/>
                  <a:gd name="T74" fmla="*/ 22 w 2647"/>
                  <a:gd name="T75" fmla="*/ 4839 h 5927"/>
                  <a:gd name="T76" fmla="*/ 0 w 2647"/>
                  <a:gd name="T77" fmla="*/ 1838 h 5927"/>
                  <a:gd name="T78" fmla="*/ 41 w 2647"/>
                  <a:gd name="T79" fmla="*/ 1686 h 5927"/>
                  <a:gd name="T80" fmla="*/ 148 w 2647"/>
                  <a:gd name="T81" fmla="*/ 1578 h 5927"/>
                  <a:gd name="T82" fmla="*/ 299 w 2647"/>
                  <a:gd name="T83" fmla="*/ 1537 h 5927"/>
                  <a:gd name="T84" fmla="*/ 312 w 2647"/>
                  <a:gd name="T85" fmla="*/ 153 h 5927"/>
                  <a:gd name="T86" fmla="*/ 380 w 2647"/>
                  <a:gd name="T87" fmla="*/ 45 h 5927"/>
                  <a:gd name="T88" fmla="*/ 504 w 2647"/>
                  <a:gd name="T89" fmla="*/ 0 h 5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7" h="5927">
                    <a:moveTo>
                      <a:pt x="299" y="1728"/>
                    </a:moveTo>
                    <a:lnTo>
                      <a:pt x="265" y="1733"/>
                    </a:lnTo>
                    <a:lnTo>
                      <a:pt x="236" y="1750"/>
                    </a:lnTo>
                    <a:lnTo>
                      <a:pt x="213" y="1773"/>
                    </a:lnTo>
                    <a:lnTo>
                      <a:pt x="196" y="1804"/>
                    </a:lnTo>
                    <a:lnTo>
                      <a:pt x="191" y="1838"/>
                    </a:lnTo>
                    <a:lnTo>
                      <a:pt x="191" y="4603"/>
                    </a:lnTo>
                    <a:lnTo>
                      <a:pt x="196" y="4711"/>
                    </a:lnTo>
                    <a:lnTo>
                      <a:pt x="213" y="4818"/>
                    </a:lnTo>
                    <a:lnTo>
                      <a:pt x="236" y="4920"/>
                    </a:lnTo>
                    <a:lnTo>
                      <a:pt x="270" y="5020"/>
                    </a:lnTo>
                    <a:lnTo>
                      <a:pt x="313" y="5113"/>
                    </a:lnTo>
                    <a:lnTo>
                      <a:pt x="364" y="5204"/>
                    </a:lnTo>
                    <a:lnTo>
                      <a:pt x="422" y="5286"/>
                    </a:lnTo>
                    <a:lnTo>
                      <a:pt x="488" y="5366"/>
                    </a:lnTo>
                    <a:lnTo>
                      <a:pt x="560" y="5438"/>
                    </a:lnTo>
                    <a:lnTo>
                      <a:pt x="638" y="5505"/>
                    </a:lnTo>
                    <a:lnTo>
                      <a:pt x="722" y="5562"/>
                    </a:lnTo>
                    <a:lnTo>
                      <a:pt x="813" y="5613"/>
                    </a:lnTo>
                    <a:lnTo>
                      <a:pt x="906" y="5656"/>
                    </a:lnTo>
                    <a:lnTo>
                      <a:pt x="1005" y="5690"/>
                    </a:lnTo>
                    <a:lnTo>
                      <a:pt x="1108" y="5714"/>
                    </a:lnTo>
                    <a:lnTo>
                      <a:pt x="1214" y="5730"/>
                    </a:lnTo>
                    <a:lnTo>
                      <a:pt x="1322" y="5736"/>
                    </a:lnTo>
                    <a:lnTo>
                      <a:pt x="1432" y="5730"/>
                    </a:lnTo>
                    <a:lnTo>
                      <a:pt x="1537" y="5714"/>
                    </a:lnTo>
                    <a:lnTo>
                      <a:pt x="1639" y="5690"/>
                    </a:lnTo>
                    <a:lnTo>
                      <a:pt x="1739" y="5656"/>
                    </a:lnTo>
                    <a:lnTo>
                      <a:pt x="1834" y="5613"/>
                    </a:lnTo>
                    <a:lnTo>
                      <a:pt x="1922" y="5562"/>
                    </a:lnTo>
                    <a:lnTo>
                      <a:pt x="2007" y="5505"/>
                    </a:lnTo>
                    <a:lnTo>
                      <a:pt x="2086" y="5438"/>
                    </a:lnTo>
                    <a:lnTo>
                      <a:pt x="2158" y="5366"/>
                    </a:lnTo>
                    <a:lnTo>
                      <a:pt x="2223" y="5286"/>
                    </a:lnTo>
                    <a:lnTo>
                      <a:pt x="2283" y="5204"/>
                    </a:lnTo>
                    <a:lnTo>
                      <a:pt x="2333" y="5113"/>
                    </a:lnTo>
                    <a:lnTo>
                      <a:pt x="2375" y="5020"/>
                    </a:lnTo>
                    <a:lnTo>
                      <a:pt x="2409" y="4920"/>
                    </a:lnTo>
                    <a:lnTo>
                      <a:pt x="2434" y="4818"/>
                    </a:lnTo>
                    <a:lnTo>
                      <a:pt x="2448" y="4711"/>
                    </a:lnTo>
                    <a:lnTo>
                      <a:pt x="2454" y="4603"/>
                    </a:lnTo>
                    <a:lnTo>
                      <a:pt x="2454" y="1838"/>
                    </a:lnTo>
                    <a:lnTo>
                      <a:pt x="2448" y="1804"/>
                    </a:lnTo>
                    <a:lnTo>
                      <a:pt x="2434" y="1773"/>
                    </a:lnTo>
                    <a:lnTo>
                      <a:pt x="2411" y="1750"/>
                    </a:lnTo>
                    <a:lnTo>
                      <a:pt x="2380" y="1733"/>
                    </a:lnTo>
                    <a:lnTo>
                      <a:pt x="2346" y="1728"/>
                    </a:lnTo>
                    <a:lnTo>
                      <a:pt x="299" y="1728"/>
                    </a:lnTo>
                    <a:close/>
                    <a:moveTo>
                      <a:pt x="504" y="193"/>
                    </a:moveTo>
                    <a:lnTo>
                      <a:pt x="501" y="193"/>
                    </a:lnTo>
                    <a:lnTo>
                      <a:pt x="499" y="197"/>
                    </a:lnTo>
                    <a:lnTo>
                      <a:pt x="497" y="198"/>
                    </a:lnTo>
                    <a:lnTo>
                      <a:pt x="497" y="1537"/>
                    </a:lnTo>
                    <a:lnTo>
                      <a:pt x="2148" y="1537"/>
                    </a:lnTo>
                    <a:lnTo>
                      <a:pt x="2148" y="198"/>
                    </a:lnTo>
                    <a:lnTo>
                      <a:pt x="2146" y="197"/>
                    </a:lnTo>
                    <a:lnTo>
                      <a:pt x="2144" y="193"/>
                    </a:lnTo>
                    <a:lnTo>
                      <a:pt x="2140" y="193"/>
                    </a:lnTo>
                    <a:lnTo>
                      <a:pt x="504" y="193"/>
                    </a:lnTo>
                    <a:close/>
                    <a:moveTo>
                      <a:pt x="504" y="0"/>
                    </a:moveTo>
                    <a:lnTo>
                      <a:pt x="2140" y="0"/>
                    </a:lnTo>
                    <a:lnTo>
                      <a:pt x="2187" y="5"/>
                    </a:lnTo>
                    <a:lnTo>
                      <a:pt x="2229" y="22"/>
                    </a:lnTo>
                    <a:lnTo>
                      <a:pt x="2265" y="45"/>
                    </a:lnTo>
                    <a:lnTo>
                      <a:pt x="2295" y="76"/>
                    </a:lnTo>
                    <a:lnTo>
                      <a:pt x="2319" y="112"/>
                    </a:lnTo>
                    <a:lnTo>
                      <a:pt x="2333" y="153"/>
                    </a:lnTo>
                    <a:lnTo>
                      <a:pt x="2339" y="198"/>
                    </a:lnTo>
                    <a:lnTo>
                      <a:pt x="2339" y="1537"/>
                    </a:lnTo>
                    <a:lnTo>
                      <a:pt x="2346" y="1537"/>
                    </a:lnTo>
                    <a:lnTo>
                      <a:pt x="2400" y="1542"/>
                    </a:lnTo>
                    <a:lnTo>
                      <a:pt x="2450" y="1555"/>
                    </a:lnTo>
                    <a:lnTo>
                      <a:pt x="2497" y="1578"/>
                    </a:lnTo>
                    <a:lnTo>
                      <a:pt x="2538" y="1607"/>
                    </a:lnTo>
                    <a:lnTo>
                      <a:pt x="2575" y="1643"/>
                    </a:lnTo>
                    <a:lnTo>
                      <a:pt x="2605" y="1686"/>
                    </a:lnTo>
                    <a:lnTo>
                      <a:pt x="2627" y="1733"/>
                    </a:lnTo>
                    <a:lnTo>
                      <a:pt x="2641" y="1784"/>
                    </a:lnTo>
                    <a:lnTo>
                      <a:pt x="2647" y="1838"/>
                    </a:lnTo>
                    <a:lnTo>
                      <a:pt x="2647" y="4603"/>
                    </a:lnTo>
                    <a:lnTo>
                      <a:pt x="2641" y="4722"/>
                    </a:lnTo>
                    <a:lnTo>
                      <a:pt x="2625" y="4839"/>
                    </a:lnTo>
                    <a:lnTo>
                      <a:pt x="2598" y="4955"/>
                    </a:lnTo>
                    <a:lnTo>
                      <a:pt x="2564" y="5065"/>
                    </a:lnTo>
                    <a:lnTo>
                      <a:pt x="2519" y="5169"/>
                    </a:lnTo>
                    <a:lnTo>
                      <a:pt x="2465" y="5270"/>
                    </a:lnTo>
                    <a:lnTo>
                      <a:pt x="2403" y="5366"/>
                    </a:lnTo>
                    <a:lnTo>
                      <a:pt x="2335" y="5456"/>
                    </a:lnTo>
                    <a:lnTo>
                      <a:pt x="2257" y="5539"/>
                    </a:lnTo>
                    <a:lnTo>
                      <a:pt x="2175" y="5615"/>
                    </a:lnTo>
                    <a:lnTo>
                      <a:pt x="2086" y="5685"/>
                    </a:lnTo>
                    <a:lnTo>
                      <a:pt x="1991" y="5746"/>
                    </a:lnTo>
                    <a:lnTo>
                      <a:pt x="1890" y="5799"/>
                    </a:lnTo>
                    <a:lnTo>
                      <a:pt x="1784" y="5844"/>
                    </a:lnTo>
                    <a:lnTo>
                      <a:pt x="1674" y="5880"/>
                    </a:lnTo>
                    <a:lnTo>
                      <a:pt x="1560" y="5905"/>
                    </a:lnTo>
                    <a:lnTo>
                      <a:pt x="1443" y="5921"/>
                    </a:lnTo>
                    <a:lnTo>
                      <a:pt x="1322" y="5927"/>
                    </a:lnTo>
                    <a:lnTo>
                      <a:pt x="1202" y="5921"/>
                    </a:lnTo>
                    <a:lnTo>
                      <a:pt x="1085" y="5905"/>
                    </a:lnTo>
                    <a:lnTo>
                      <a:pt x="971" y="5880"/>
                    </a:lnTo>
                    <a:lnTo>
                      <a:pt x="861" y="5844"/>
                    </a:lnTo>
                    <a:lnTo>
                      <a:pt x="757" y="5799"/>
                    </a:lnTo>
                    <a:lnTo>
                      <a:pt x="656" y="5746"/>
                    </a:lnTo>
                    <a:lnTo>
                      <a:pt x="560" y="5685"/>
                    </a:lnTo>
                    <a:lnTo>
                      <a:pt x="470" y="5615"/>
                    </a:lnTo>
                    <a:lnTo>
                      <a:pt x="387" y="5539"/>
                    </a:lnTo>
                    <a:lnTo>
                      <a:pt x="312" y="5456"/>
                    </a:lnTo>
                    <a:lnTo>
                      <a:pt x="241" y="5366"/>
                    </a:lnTo>
                    <a:lnTo>
                      <a:pt x="180" y="5270"/>
                    </a:lnTo>
                    <a:lnTo>
                      <a:pt x="128" y="5169"/>
                    </a:lnTo>
                    <a:lnTo>
                      <a:pt x="83" y="5065"/>
                    </a:lnTo>
                    <a:lnTo>
                      <a:pt x="47" y="4955"/>
                    </a:lnTo>
                    <a:lnTo>
                      <a:pt x="22" y="4839"/>
                    </a:lnTo>
                    <a:lnTo>
                      <a:pt x="5" y="4722"/>
                    </a:lnTo>
                    <a:lnTo>
                      <a:pt x="0" y="4603"/>
                    </a:lnTo>
                    <a:lnTo>
                      <a:pt x="0" y="1838"/>
                    </a:lnTo>
                    <a:lnTo>
                      <a:pt x="4" y="1784"/>
                    </a:lnTo>
                    <a:lnTo>
                      <a:pt x="18" y="1733"/>
                    </a:lnTo>
                    <a:lnTo>
                      <a:pt x="41" y="1686"/>
                    </a:lnTo>
                    <a:lnTo>
                      <a:pt x="70" y="1643"/>
                    </a:lnTo>
                    <a:lnTo>
                      <a:pt x="106" y="1607"/>
                    </a:lnTo>
                    <a:lnTo>
                      <a:pt x="148" y="1578"/>
                    </a:lnTo>
                    <a:lnTo>
                      <a:pt x="195" y="1555"/>
                    </a:lnTo>
                    <a:lnTo>
                      <a:pt x="247" y="1542"/>
                    </a:lnTo>
                    <a:lnTo>
                      <a:pt x="299" y="1537"/>
                    </a:lnTo>
                    <a:lnTo>
                      <a:pt x="306" y="1537"/>
                    </a:lnTo>
                    <a:lnTo>
                      <a:pt x="306" y="198"/>
                    </a:lnTo>
                    <a:lnTo>
                      <a:pt x="312" y="153"/>
                    </a:lnTo>
                    <a:lnTo>
                      <a:pt x="326" y="112"/>
                    </a:lnTo>
                    <a:lnTo>
                      <a:pt x="350" y="76"/>
                    </a:lnTo>
                    <a:lnTo>
                      <a:pt x="380" y="45"/>
                    </a:lnTo>
                    <a:lnTo>
                      <a:pt x="418" y="22"/>
                    </a:lnTo>
                    <a:lnTo>
                      <a:pt x="459" y="5"/>
                    </a:lnTo>
                    <a:lnTo>
                      <a:pt x="504"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solidFill>
                    <a:schemeClr val="bg1"/>
                  </a:solidFill>
                  <a:latin typeface="+mn-lt"/>
                </a:endParaRPr>
              </a:p>
            </p:txBody>
          </p:sp>
          <p:sp>
            <p:nvSpPr>
              <p:cNvPr id="19" name="Freeform 14"/>
              <p:cNvSpPr>
                <a:spLocks/>
              </p:cNvSpPr>
              <p:nvPr/>
            </p:nvSpPr>
            <p:spPr bwMode="auto">
              <a:xfrm>
                <a:off x="3360" y="174"/>
                <a:ext cx="96" cy="301"/>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solidFill>
                    <a:schemeClr val="bg1"/>
                  </a:solidFill>
                  <a:latin typeface="+mn-lt"/>
                </a:endParaRPr>
              </a:p>
            </p:txBody>
          </p:sp>
          <p:sp>
            <p:nvSpPr>
              <p:cNvPr id="20" name="Freeform 15"/>
              <p:cNvSpPr>
                <a:spLocks/>
              </p:cNvSpPr>
              <p:nvPr/>
            </p:nvSpPr>
            <p:spPr bwMode="auto">
              <a:xfrm>
                <a:off x="3871" y="174"/>
                <a:ext cx="96" cy="301"/>
              </a:xfrm>
              <a:custGeom>
                <a:avLst/>
                <a:gdLst>
                  <a:gd name="T0" fmla="*/ 95 w 191"/>
                  <a:gd name="T1" fmla="*/ 0 h 603"/>
                  <a:gd name="T2" fmla="*/ 126 w 191"/>
                  <a:gd name="T3" fmla="*/ 6 h 603"/>
                  <a:gd name="T4" fmla="*/ 153 w 191"/>
                  <a:gd name="T5" fmla="*/ 20 h 603"/>
                  <a:gd name="T6" fmla="*/ 173 w 191"/>
                  <a:gd name="T7" fmla="*/ 40 h 603"/>
                  <a:gd name="T8" fmla="*/ 187 w 191"/>
                  <a:gd name="T9" fmla="*/ 67 h 603"/>
                  <a:gd name="T10" fmla="*/ 191 w 191"/>
                  <a:gd name="T11" fmla="*/ 98 h 603"/>
                  <a:gd name="T12" fmla="*/ 191 w 191"/>
                  <a:gd name="T13" fmla="*/ 507 h 603"/>
                  <a:gd name="T14" fmla="*/ 187 w 191"/>
                  <a:gd name="T15" fmla="*/ 538 h 603"/>
                  <a:gd name="T16" fmla="*/ 173 w 191"/>
                  <a:gd name="T17" fmla="*/ 563 h 603"/>
                  <a:gd name="T18" fmla="*/ 153 w 191"/>
                  <a:gd name="T19" fmla="*/ 585 h 603"/>
                  <a:gd name="T20" fmla="*/ 126 w 191"/>
                  <a:gd name="T21" fmla="*/ 597 h 603"/>
                  <a:gd name="T22" fmla="*/ 95 w 191"/>
                  <a:gd name="T23" fmla="*/ 603 h 603"/>
                  <a:gd name="T24" fmla="*/ 64 w 191"/>
                  <a:gd name="T25" fmla="*/ 597 h 603"/>
                  <a:gd name="T26" fmla="*/ 39 w 191"/>
                  <a:gd name="T27" fmla="*/ 585 h 603"/>
                  <a:gd name="T28" fmla="*/ 18 w 191"/>
                  <a:gd name="T29" fmla="*/ 563 h 603"/>
                  <a:gd name="T30" fmla="*/ 5 w 191"/>
                  <a:gd name="T31" fmla="*/ 538 h 603"/>
                  <a:gd name="T32" fmla="*/ 0 w 191"/>
                  <a:gd name="T33" fmla="*/ 507 h 603"/>
                  <a:gd name="T34" fmla="*/ 0 w 191"/>
                  <a:gd name="T35" fmla="*/ 98 h 603"/>
                  <a:gd name="T36" fmla="*/ 5 w 191"/>
                  <a:gd name="T37" fmla="*/ 67 h 603"/>
                  <a:gd name="T38" fmla="*/ 18 w 191"/>
                  <a:gd name="T39" fmla="*/ 40 h 603"/>
                  <a:gd name="T40" fmla="*/ 39 w 191"/>
                  <a:gd name="T41" fmla="*/ 20 h 603"/>
                  <a:gd name="T42" fmla="*/ 64 w 191"/>
                  <a:gd name="T43" fmla="*/ 6 h 603"/>
                  <a:gd name="T44" fmla="*/ 95 w 191"/>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603">
                    <a:moveTo>
                      <a:pt x="95" y="0"/>
                    </a:moveTo>
                    <a:lnTo>
                      <a:pt x="126" y="6"/>
                    </a:lnTo>
                    <a:lnTo>
                      <a:pt x="153" y="20"/>
                    </a:lnTo>
                    <a:lnTo>
                      <a:pt x="173" y="40"/>
                    </a:lnTo>
                    <a:lnTo>
                      <a:pt x="187" y="67"/>
                    </a:lnTo>
                    <a:lnTo>
                      <a:pt x="191" y="98"/>
                    </a:lnTo>
                    <a:lnTo>
                      <a:pt x="191" y="507"/>
                    </a:lnTo>
                    <a:lnTo>
                      <a:pt x="187" y="538"/>
                    </a:lnTo>
                    <a:lnTo>
                      <a:pt x="173" y="563"/>
                    </a:lnTo>
                    <a:lnTo>
                      <a:pt x="153" y="585"/>
                    </a:lnTo>
                    <a:lnTo>
                      <a:pt x="126" y="597"/>
                    </a:lnTo>
                    <a:lnTo>
                      <a:pt x="95" y="603"/>
                    </a:lnTo>
                    <a:lnTo>
                      <a:pt x="64" y="597"/>
                    </a:lnTo>
                    <a:lnTo>
                      <a:pt x="39" y="585"/>
                    </a:lnTo>
                    <a:lnTo>
                      <a:pt x="18" y="563"/>
                    </a:lnTo>
                    <a:lnTo>
                      <a:pt x="5" y="538"/>
                    </a:lnTo>
                    <a:lnTo>
                      <a:pt x="0" y="507"/>
                    </a:lnTo>
                    <a:lnTo>
                      <a:pt x="0" y="98"/>
                    </a:lnTo>
                    <a:lnTo>
                      <a:pt x="5" y="67"/>
                    </a:lnTo>
                    <a:lnTo>
                      <a:pt x="18" y="40"/>
                    </a:lnTo>
                    <a:lnTo>
                      <a:pt x="39" y="20"/>
                    </a:lnTo>
                    <a:lnTo>
                      <a:pt x="64" y="6"/>
                    </a:lnTo>
                    <a:lnTo>
                      <a:pt x="95"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solidFill>
                    <a:schemeClr val="bg1"/>
                  </a:solidFill>
                  <a:latin typeface="+mn-lt"/>
                </a:endParaRPr>
              </a:p>
            </p:txBody>
          </p:sp>
          <p:sp>
            <p:nvSpPr>
              <p:cNvPr id="21" name="Freeform 16"/>
              <p:cNvSpPr>
                <a:spLocks noEditPoints="1"/>
              </p:cNvSpPr>
              <p:nvPr/>
            </p:nvSpPr>
            <p:spPr bwMode="auto">
              <a:xfrm>
                <a:off x="3206" y="1199"/>
                <a:ext cx="915" cy="1222"/>
              </a:xfrm>
              <a:custGeom>
                <a:avLst/>
                <a:gdLst>
                  <a:gd name="T0" fmla="*/ 827 w 1829"/>
                  <a:gd name="T1" fmla="*/ 2080 h 2444"/>
                  <a:gd name="T2" fmla="*/ 827 w 1829"/>
                  <a:gd name="T3" fmla="*/ 2208 h 2444"/>
                  <a:gd name="T4" fmla="*/ 948 w 1829"/>
                  <a:gd name="T5" fmla="*/ 2248 h 2444"/>
                  <a:gd name="T6" fmla="*/ 1023 w 1829"/>
                  <a:gd name="T7" fmla="*/ 2145 h 2444"/>
                  <a:gd name="T8" fmla="*/ 948 w 1829"/>
                  <a:gd name="T9" fmla="*/ 2040 h 2444"/>
                  <a:gd name="T10" fmla="*/ 236 w 1829"/>
                  <a:gd name="T11" fmla="*/ 1032 h 2444"/>
                  <a:gd name="T12" fmla="*/ 196 w 1829"/>
                  <a:gd name="T13" fmla="*/ 1155 h 2444"/>
                  <a:gd name="T14" fmla="*/ 301 w 1829"/>
                  <a:gd name="T15" fmla="*/ 1229 h 2444"/>
                  <a:gd name="T16" fmla="*/ 404 w 1829"/>
                  <a:gd name="T17" fmla="*/ 1155 h 2444"/>
                  <a:gd name="T18" fmla="*/ 364 w 1829"/>
                  <a:gd name="T19" fmla="*/ 1032 h 2444"/>
                  <a:gd name="T20" fmla="*/ 1420 w 1829"/>
                  <a:gd name="T21" fmla="*/ 1025 h 2444"/>
                  <a:gd name="T22" fmla="*/ 913 w 1829"/>
                  <a:gd name="T23" fmla="*/ 0 h 2444"/>
                  <a:gd name="T24" fmla="*/ 933 w 1829"/>
                  <a:gd name="T25" fmla="*/ 2 h 2444"/>
                  <a:gd name="T26" fmla="*/ 951 w 1829"/>
                  <a:gd name="T27" fmla="*/ 8 h 2444"/>
                  <a:gd name="T28" fmla="*/ 967 w 1829"/>
                  <a:gd name="T29" fmla="*/ 17 h 2444"/>
                  <a:gd name="T30" fmla="*/ 982 w 1829"/>
                  <a:gd name="T31" fmla="*/ 29 h 2444"/>
                  <a:gd name="T32" fmla="*/ 1317 w 1829"/>
                  <a:gd name="T33" fmla="*/ 403 h 2444"/>
                  <a:gd name="T34" fmla="*/ 1268 w 1829"/>
                  <a:gd name="T35" fmla="*/ 487 h 2444"/>
                  <a:gd name="T36" fmla="*/ 1173 w 1829"/>
                  <a:gd name="T37" fmla="*/ 487 h 2444"/>
                  <a:gd name="T38" fmla="*/ 1299 w 1829"/>
                  <a:gd name="T39" fmla="*/ 1212 h 2444"/>
                  <a:gd name="T40" fmla="*/ 1227 w 1829"/>
                  <a:gd name="T41" fmla="*/ 1120 h 2444"/>
                  <a:gd name="T42" fmla="*/ 1267 w 1829"/>
                  <a:gd name="T43" fmla="*/ 633 h 2444"/>
                  <a:gd name="T44" fmla="*/ 1762 w 1829"/>
                  <a:gd name="T45" fmla="*/ 619 h 2444"/>
                  <a:gd name="T46" fmla="*/ 1829 w 1829"/>
                  <a:gd name="T47" fmla="*/ 711 h 2444"/>
                  <a:gd name="T48" fmla="*/ 1789 w 1829"/>
                  <a:gd name="T49" fmla="*/ 1198 h 2444"/>
                  <a:gd name="T50" fmla="*/ 1009 w 1829"/>
                  <a:gd name="T51" fmla="*/ 1775 h 2444"/>
                  <a:gd name="T52" fmla="*/ 1140 w 1829"/>
                  <a:gd name="T53" fmla="*/ 1946 h 2444"/>
                  <a:gd name="T54" fmla="*/ 1214 w 1829"/>
                  <a:gd name="T55" fmla="*/ 2145 h 2444"/>
                  <a:gd name="T56" fmla="*/ 1144 w 1829"/>
                  <a:gd name="T57" fmla="*/ 2338 h 2444"/>
                  <a:gd name="T58" fmla="*/ 967 w 1829"/>
                  <a:gd name="T59" fmla="*/ 2441 h 2444"/>
                  <a:gd name="T60" fmla="*/ 762 w 1829"/>
                  <a:gd name="T61" fmla="*/ 2405 h 2444"/>
                  <a:gd name="T62" fmla="*/ 632 w 1829"/>
                  <a:gd name="T63" fmla="*/ 2250 h 2444"/>
                  <a:gd name="T64" fmla="*/ 632 w 1829"/>
                  <a:gd name="T65" fmla="*/ 2037 h 2444"/>
                  <a:gd name="T66" fmla="*/ 769 w 1829"/>
                  <a:gd name="T67" fmla="*/ 1882 h 2444"/>
                  <a:gd name="T68" fmla="*/ 391 w 1829"/>
                  <a:gd name="T69" fmla="*/ 1407 h 2444"/>
                  <a:gd name="T70" fmla="*/ 195 w 1829"/>
                  <a:gd name="T71" fmla="*/ 1402 h 2444"/>
                  <a:gd name="T72" fmla="*/ 41 w 1829"/>
                  <a:gd name="T73" fmla="*/ 1272 h 2444"/>
                  <a:gd name="T74" fmla="*/ 5 w 1829"/>
                  <a:gd name="T75" fmla="*/ 1066 h 2444"/>
                  <a:gd name="T76" fmla="*/ 106 w 1829"/>
                  <a:gd name="T77" fmla="*/ 890 h 2444"/>
                  <a:gd name="T78" fmla="*/ 301 w 1829"/>
                  <a:gd name="T79" fmla="*/ 819 h 2444"/>
                  <a:gd name="T80" fmla="*/ 494 w 1829"/>
                  <a:gd name="T81" fmla="*/ 890 h 2444"/>
                  <a:gd name="T82" fmla="*/ 596 w 1829"/>
                  <a:gd name="T83" fmla="*/ 1066 h 2444"/>
                  <a:gd name="T84" fmla="*/ 569 w 1829"/>
                  <a:gd name="T85" fmla="*/ 1254 h 2444"/>
                  <a:gd name="T86" fmla="*/ 654 w 1829"/>
                  <a:gd name="T87" fmla="*/ 487 h 2444"/>
                  <a:gd name="T88" fmla="*/ 560 w 1829"/>
                  <a:gd name="T89" fmla="*/ 487 h 2444"/>
                  <a:gd name="T90" fmla="*/ 512 w 1829"/>
                  <a:gd name="T91" fmla="*/ 403 h 2444"/>
                  <a:gd name="T92" fmla="*/ 847 w 1829"/>
                  <a:gd name="T93" fmla="*/ 27 h 2444"/>
                  <a:gd name="T94" fmla="*/ 861 w 1829"/>
                  <a:gd name="T95" fmla="*/ 17 h 2444"/>
                  <a:gd name="T96" fmla="*/ 877 w 1829"/>
                  <a:gd name="T97" fmla="*/ 8 h 2444"/>
                  <a:gd name="T98" fmla="*/ 895 w 1829"/>
                  <a:gd name="T99" fmla="*/ 2 h 2444"/>
                  <a:gd name="T100" fmla="*/ 913 w 1829"/>
                  <a:gd name="T101" fmla="*/ 0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9" h="2444">
                    <a:moveTo>
                      <a:pt x="913" y="2035"/>
                    </a:moveTo>
                    <a:lnTo>
                      <a:pt x="879" y="2040"/>
                    </a:lnTo>
                    <a:lnTo>
                      <a:pt x="850" y="2057"/>
                    </a:lnTo>
                    <a:lnTo>
                      <a:pt x="827" y="2080"/>
                    </a:lnTo>
                    <a:lnTo>
                      <a:pt x="811" y="2111"/>
                    </a:lnTo>
                    <a:lnTo>
                      <a:pt x="805" y="2145"/>
                    </a:lnTo>
                    <a:lnTo>
                      <a:pt x="811" y="2179"/>
                    </a:lnTo>
                    <a:lnTo>
                      <a:pt x="827" y="2208"/>
                    </a:lnTo>
                    <a:lnTo>
                      <a:pt x="850" y="2231"/>
                    </a:lnTo>
                    <a:lnTo>
                      <a:pt x="879" y="2248"/>
                    </a:lnTo>
                    <a:lnTo>
                      <a:pt x="913" y="2253"/>
                    </a:lnTo>
                    <a:lnTo>
                      <a:pt x="948" y="2248"/>
                    </a:lnTo>
                    <a:lnTo>
                      <a:pt x="978" y="2231"/>
                    </a:lnTo>
                    <a:lnTo>
                      <a:pt x="1002" y="2208"/>
                    </a:lnTo>
                    <a:lnTo>
                      <a:pt x="1016" y="2179"/>
                    </a:lnTo>
                    <a:lnTo>
                      <a:pt x="1023" y="2145"/>
                    </a:lnTo>
                    <a:lnTo>
                      <a:pt x="1016" y="2111"/>
                    </a:lnTo>
                    <a:lnTo>
                      <a:pt x="1002" y="2080"/>
                    </a:lnTo>
                    <a:lnTo>
                      <a:pt x="978" y="2057"/>
                    </a:lnTo>
                    <a:lnTo>
                      <a:pt x="948" y="2040"/>
                    </a:lnTo>
                    <a:lnTo>
                      <a:pt x="913" y="2035"/>
                    </a:lnTo>
                    <a:close/>
                    <a:moveTo>
                      <a:pt x="301" y="1012"/>
                    </a:moveTo>
                    <a:lnTo>
                      <a:pt x="267" y="1018"/>
                    </a:lnTo>
                    <a:lnTo>
                      <a:pt x="236" y="1032"/>
                    </a:lnTo>
                    <a:lnTo>
                      <a:pt x="213" y="1056"/>
                    </a:lnTo>
                    <a:lnTo>
                      <a:pt x="196" y="1086"/>
                    </a:lnTo>
                    <a:lnTo>
                      <a:pt x="191" y="1120"/>
                    </a:lnTo>
                    <a:lnTo>
                      <a:pt x="196" y="1155"/>
                    </a:lnTo>
                    <a:lnTo>
                      <a:pt x="213" y="1184"/>
                    </a:lnTo>
                    <a:lnTo>
                      <a:pt x="236" y="1209"/>
                    </a:lnTo>
                    <a:lnTo>
                      <a:pt x="267" y="1223"/>
                    </a:lnTo>
                    <a:lnTo>
                      <a:pt x="301" y="1229"/>
                    </a:lnTo>
                    <a:lnTo>
                      <a:pt x="335" y="1223"/>
                    </a:lnTo>
                    <a:lnTo>
                      <a:pt x="364" y="1209"/>
                    </a:lnTo>
                    <a:lnTo>
                      <a:pt x="387" y="1184"/>
                    </a:lnTo>
                    <a:lnTo>
                      <a:pt x="404" y="1155"/>
                    </a:lnTo>
                    <a:lnTo>
                      <a:pt x="409" y="1120"/>
                    </a:lnTo>
                    <a:lnTo>
                      <a:pt x="404" y="1086"/>
                    </a:lnTo>
                    <a:lnTo>
                      <a:pt x="387" y="1056"/>
                    </a:lnTo>
                    <a:lnTo>
                      <a:pt x="364" y="1032"/>
                    </a:lnTo>
                    <a:lnTo>
                      <a:pt x="335" y="1018"/>
                    </a:lnTo>
                    <a:lnTo>
                      <a:pt x="301" y="1012"/>
                    </a:lnTo>
                    <a:close/>
                    <a:moveTo>
                      <a:pt x="1420" y="807"/>
                    </a:moveTo>
                    <a:lnTo>
                      <a:pt x="1420" y="1025"/>
                    </a:lnTo>
                    <a:lnTo>
                      <a:pt x="1636" y="1025"/>
                    </a:lnTo>
                    <a:lnTo>
                      <a:pt x="1636" y="807"/>
                    </a:lnTo>
                    <a:lnTo>
                      <a:pt x="1420" y="807"/>
                    </a:lnTo>
                    <a:close/>
                    <a:moveTo>
                      <a:pt x="913" y="0"/>
                    </a:moveTo>
                    <a:lnTo>
                      <a:pt x="915" y="0"/>
                    </a:lnTo>
                    <a:lnTo>
                      <a:pt x="922" y="0"/>
                    </a:lnTo>
                    <a:lnTo>
                      <a:pt x="928" y="2"/>
                    </a:lnTo>
                    <a:lnTo>
                      <a:pt x="933" y="2"/>
                    </a:lnTo>
                    <a:lnTo>
                      <a:pt x="937" y="4"/>
                    </a:lnTo>
                    <a:lnTo>
                      <a:pt x="942" y="4"/>
                    </a:lnTo>
                    <a:lnTo>
                      <a:pt x="946" y="6"/>
                    </a:lnTo>
                    <a:lnTo>
                      <a:pt x="951" y="8"/>
                    </a:lnTo>
                    <a:lnTo>
                      <a:pt x="955" y="9"/>
                    </a:lnTo>
                    <a:lnTo>
                      <a:pt x="958" y="11"/>
                    </a:lnTo>
                    <a:lnTo>
                      <a:pt x="964" y="15"/>
                    </a:lnTo>
                    <a:lnTo>
                      <a:pt x="967" y="17"/>
                    </a:lnTo>
                    <a:lnTo>
                      <a:pt x="971" y="20"/>
                    </a:lnTo>
                    <a:lnTo>
                      <a:pt x="975" y="22"/>
                    </a:lnTo>
                    <a:lnTo>
                      <a:pt x="982" y="27"/>
                    </a:lnTo>
                    <a:lnTo>
                      <a:pt x="982" y="29"/>
                    </a:lnTo>
                    <a:lnTo>
                      <a:pt x="1288" y="336"/>
                    </a:lnTo>
                    <a:lnTo>
                      <a:pt x="1304" y="356"/>
                    </a:lnTo>
                    <a:lnTo>
                      <a:pt x="1313" y="379"/>
                    </a:lnTo>
                    <a:lnTo>
                      <a:pt x="1317" y="403"/>
                    </a:lnTo>
                    <a:lnTo>
                      <a:pt x="1313" y="428"/>
                    </a:lnTo>
                    <a:lnTo>
                      <a:pt x="1304" y="451"/>
                    </a:lnTo>
                    <a:lnTo>
                      <a:pt x="1288" y="471"/>
                    </a:lnTo>
                    <a:lnTo>
                      <a:pt x="1268" y="487"/>
                    </a:lnTo>
                    <a:lnTo>
                      <a:pt x="1245" y="496"/>
                    </a:lnTo>
                    <a:lnTo>
                      <a:pt x="1221" y="500"/>
                    </a:lnTo>
                    <a:lnTo>
                      <a:pt x="1196" y="496"/>
                    </a:lnTo>
                    <a:lnTo>
                      <a:pt x="1173" y="487"/>
                    </a:lnTo>
                    <a:lnTo>
                      <a:pt x="1153" y="471"/>
                    </a:lnTo>
                    <a:lnTo>
                      <a:pt x="1009" y="329"/>
                    </a:lnTo>
                    <a:lnTo>
                      <a:pt x="1009" y="1503"/>
                    </a:lnTo>
                    <a:lnTo>
                      <a:pt x="1299" y="1212"/>
                    </a:lnTo>
                    <a:lnTo>
                      <a:pt x="1270" y="1200"/>
                    </a:lnTo>
                    <a:lnTo>
                      <a:pt x="1247" y="1180"/>
                    </a:lnTo>
                    <a:lnTo>
                      <a:pt x="1232" y="1153"/>
                    </a:lnTo>
                    <a:lnTo>
                      <a:pt x="1227" y="1120"/>
                    </a:lnTo>
                    <a:lnTo>
                      <a:pt x="1227" y="711"/>
                    </a:lnTo>
                    <a:lnTo>
                      <a:pt x="1232" y="680"/>
                    </a:lnTo>
                    <a:lnTo>
                      <a:pt x="1245" y="653"/>
                    </a:lnTo>
                    <a:lnTo>
                      <a:pt x="1267" y="633"/>
                    </a:lnTo>
                    <a:lnTo>
                      <a:pt x="1292" y="619"/>
                    </a:lnTo>
                    <a:lnTo>
                      <a:pt x="1322" y="615"/>
                    </a:lnTo>
                    <a:lnTo>
                      <a:pt x="1731" y="615"/>
                    </a:lnTo>
                    <a:lnTo>
                      <a:pt x="1762" y="619"/>
                    </a:lnTo>
                    <a:lnTo>
                      <a:pt x="1789" y="633"/>
                    </a:lnTo>
                    <a:lnTo>
                      <a:pt x="1809" y="653"/>
                    </a:lnTo>
                    <a:lnTo>
                      <a:pt x="1823" y="680"/>
                    </a:lnTo>
                    <a:lnTo>
                      <a:pt x="1829" y="711"/>
                    </a:lnTo>
                    <a:lnTo>
                      <a:pt x="1829" y="1120"/>
                    </a:lnTo>
                    <a:lnTo>
                      <a:pt x="1823" y="1151"/>
                    </a:lnTo>
                    <a:lnTo>
                      <a:pt x="1809" y="1176"/>
                    </a:lnTo>
                    <a:lnTo>
                      <a:pt x="1789" y="1198"/>
                    </a:lnTo>
                    <a:lnTo>
                      <a:pt x="1762" y="1211"/>
                    </a:lnTo>
                    <a:lnTo>
                      <a:pt x="1731" y="1216"/>
                    </a:lnTo>
                    <a:lnTo>
                      <a:pt x="1567" y="1216"/>
                    </a:lnTo>
                    <a:lnTo>
                      <a:pt x="1009" y="1775"/>
                    </a:lnTo>
                    <a:lnTo>
                      <a:pt x="1009" y="1860"/>
                    </a:lnTo>
                    <a:lnTo>
                      <a:pt x="1059" y="1882"/>
                    </a:lnTo>
                    <a:lnTo>
                      <a:pt x="1103" y="1910"/>
                    </a:lnTo>
                    <a:lnTo>
                      <a:pt x="1140" y="1946"/>
                    </a:lnTo>
                    <a:lnTo>
                      <a:pt x="1171" y="1990"/>
                    </a:lnTo>
                    <a:lnTo>
                      <a:pt x="1194" y="2037"/>
                    </a:lnTo>
                    <a:lnTo>
                      <a:pt x="1209" y="2089"/>
                    </a:lnTo>
                    <a:lnTo>
                      <a:pt x="1214" y="2145"/>
                    </a:lnTo>
                    <a:lnTo>
                      <a:pt x="1209" y="2199"/>
                    </a:lnTo>
                    <a:lnTo>
                      <a:pt x="1196" y="2250"/>
                    </a:lnTo>
                    <a:lnTo>
                      <a:pt x="1173" y="2296"/>
                    </a:lnTo>
                    <a:lnTo>
                      <a:pt x="1144" y="2338"/>
                    </a:lnTo>
                    <a:lnTo>
                      <a:pt x="1108" y="2374"/>
                    </a:lnTo>
                    <a:lnTo>
                      <a:pt x="1065" y="2405"/>
                    </a:lnTo>
                    <a:lnTo>
                      <a:pt x="1018" y="2426"/>
                    </a:lnTo>
                    <a:lnTo>
                      <a:pt x="967" y="2441"/>
                    </a:lnTo>
                    <a:lnTo>
                      <a:pt x="913" y="2444"/>
                    </a:lnTo>
                    <a:lnTo>
                      <a:pt x="859" y="2441"/>
                    </a:lnTo>
                    <a:lnTo>
                      <a:pt x="809" y="2426"/>
                    </a:lnTo>
                    <a:lnTo>
                      <a:pt x="762" y="2405"/>
                    </a:lnTo>
                    <a:lnTo>
                      <a:pt x="721" y="2374"/>
                    </a:lnTo>
                    <a:lnTo>
                      <a:pt x="685" y="2338"/>
                    </a:lnTo>
                    <a:lnTo>
                      <a:pt x="654" y="2296"/>
                    </a:lnTo>
                    <a:lnTo>
                      <a:pt x="632" y="2250"/>
                    </a:lnTo>
                    <a:lnTo>
                      <a:pt x="618" y="2199"/>
                    </a:lnTo>
                    <a:lnTo>
                      <a:pt x="613" y="2145"/>
                    </a:lnTo>
                    <a:lnTo>
                      <a:pt x="618" y="2089"/>
                    </a:lnTo>
                    <a:lnTo>
                      <a:pt x="632" y="2037"/>
                    </a:lnTo>
                    <a:lnTo>
                      <a:pt x="656" y="1990"/>
                    </a:lnTo>
                    <a:lnTo>
                      <a:pt x="688" y="1946"/>
                    </a:lnTo>
                    <a:lnTo>
                      <a:pt x="726" y="1910"/>
                    </a:lnTo>
                    <a:lnTo>
                      <a:pt x="769" y="1882"/>
                    </a:lnTo>
                    <a:lnTo>
                      <a:pt x="818" y="1860"/>
                    </a:lnTo>
                    <a:lnTo>
                      <a:pt x="818" y="1775"/>
                    </a:lnTo>
                    <a:lnTo>
                      <a:pt x="434" y="1389"/>
                    </a:lnTo>
                    <a:lnTo>
                      <a:pt x="391" y="1407"/>
                    </a:lnTo>
                    <a:lnTo>
                      <a:pt x="348" y="1418"/>
                    </a:lnTo>
                    <a:lnTo>
                      <a:pt x="301" y="1422"/>
                    </a:lnTo>
                    <a:lnTo>
                      <a:pt x="247" y="1416"/>
                    </a:lnTo>
                    <a:lnTo>
                      <a:pt x="195" y="1402"/>
                    </a:lnTo>
                    <a:lnTo>
                      <a:pt x="148" y="1380"/>
                    </a:lnTo>
                    <a:lnTo>
                      <a:pt x="106" y="1349"/>
                    </a:lnTo>
                    <a:lnTo>
                      <a:pt x="70" y="1313"/>
                    </a:lnTo>
                    <a:lnTo>
                      <a:pt x="41" y="1272"/>
                    </a:lnTo>
                    <a:lnTo>
                      <a:pt x="18" y="1225"/>
                    </a:lnTo>
                    <a:lnTo>
                      <a:pt x="5" y="1175"/>
                    </a:lnTo>
                    <a:lnTo>
                      <a:pt x="0" y="1120"/>
                    </a:lnTo>
                    <a:lnTo>
                      <a:pt x="5" y="1066"/>
                    </a:lnTo>
                    <a:lnTo>
                      <a:pt x="18" y="1016"/>
                    </a:lnTo>
                    <a:lnTo>
                      <a:pt x="41" y="969"/>
                    </a:lnTo>
                    <a:lnTo>
                      <a:pt x="70" y="926"/>
                    </a:lnTo>
                    <a:lnTo>
                      <a:pt x="106" y="890"/>
                    </a:lnTo>
                    <a:lnTo>
                      <a:pt x="148" y="861"/>
                    </a:lnTo>
                    <a:lnTo>
                      <a:pt x="195" y="839"/>
                    </a:lnTo>
                    <a:lnTo>
                      <a:pt x="247" y="825"/>
                    </a:lnTo>
                    <a:lnTo>
                      <a:pt x="301" y="819"/>
                    </a:lnTo>
                    <a:lnTo>
                      <a:pt x="355" y="825"/>
                    </a:lnTo>
                    <a:lnTo>
                      <a:pt x="405" y="839"/>
                    </a:lnTo>
                    <a:lnTo>
                      <a:pt x="452" y="861"/>
                    </a:lnTo>
                    <a:lnTo>
                      <a:pt x="494" y="890"/>
                    </a:lnTo>
                    <a:lnTo>
                      <a:pt x="530" y="926"/>
                    </a:lnTo>
                    <a:lnTo>
                      <a:pt x="560" y="969"/>
                    </a:lnTo>
                    <a:lnTo>
                      <a:pt x="582" y="1016"/>
                    </a:lnTo>
                    <a:lnTo>
                      <a:pt x="596" y="1066"/>
                    </a:lnTo>
                    <a:lnTo>
                      <a:pt x="600" y="1120"/>
                    </a:lnTo>
                    <a:lnTo>
                      <a:pt x="596" y="1167"/>
                    </a:lnTo>
                    <a:lnTo>
                      <a:pt x="586" y="1212"/>
                    </a:lnTo>
                    <a:lnTo>
                      <a:pt x="569" y="1254"/>
                    </a:lnTo>
                    <a:lnTo>
                      <a:pt x="818" y="1503"/>
                    </a:lnTo>
                    <a:lnTo>
                      <a:pt x="818" y="329"/>
                    </a:lnTo>
                    <a:lnTo>
                      <a:pt x="676" y="471"/>
                    </a:lnTo>
                    <a:lnTo>
                      <a:pt x="654" y="487"/>
                    </a:lnTo>
                    <a:lnTo>
                      <a:pt x="631" y="496"/>
                    </a:lnTo>
                    <a:lnTo>
                      <a:pt x="607" y="500"/>
                    </a:lnTo>
                    <a:lnTo>
                      <a:pt x="582" y="496"/>
                    </a:lnTo>
                    <a:lnTo>
                      <a:pt x="560" y="487"/>
                    </a:lnTo>
                    <a:lnTo>
                      <a:pt x="539" y="471"/>
                    </a:lnTo>
                    <a:lnTo>
                      <a:pt x="524" y="451"/>
                    </a:lnTo>
                    <a:lnTo>
                      <a:pt x="513" y="428"/>
                    </a:lnTo>
                    <a:lnTo>
                      <a:pt x="512" y="403"/>
                    </a:lnTo>
                    <a:lnTo>
                      <a:pt x="513" y="379"/>
                    </a:lnTo>
                    <a:lnTo>
                      <a:pt x="524" y="356"/>
                    </a:lnTo>
                    <a:lnTo>
                      <a:pt x="539" y="336"/>
                    </a:lnTo>
                    <a:lnTo>
                      <a:pt x="847" y="27"/>
                    </a:lnTo>
                    <a:lnTo>
                      <a:pt x="847" y="27"/>
                    </a:lnTo>
                    <a:lnTo>
                      <a:pt x="852" y="22"/>
                    </a:lnTo>
                    <a:lnTo>
                      <a:pt x="856" y="20"/>
                    </a:lnTo>
                    <a:lnTo>
                      <a:pt x="861" y="17"/>
                    </a:lnTo>
                    <a:lnTo>
                      <a:pt x="865" y="15"/>
                    </a:lnTo>
                    <a:lnTo>
                      <a:pt x="868" y="11"/>
                    </a:lnTo>
                    <a:lnTo>
                      <a:pt x="872" y="9"/>
                    </a:lnTo>
                    <a:lnTo>
                      <a:pt x="877" y="8"/>
                    </a:lnTo>
                    <a:lnTo>
                      <a:pt x="881" y="6"/>
                    </a:lnTo>
                    <a:lnTo>
                      <a:pt x="886" y="4"/>
                    </a:lnTo>
                    <a:lnTo>
                      <a:pt x="890" y="4"/>
                    </a:lnTo>
                    <a:lnTo>
                      <a:pt x="895" y="2"/>
                    </a:lnTo>
                    <a:lnTo>
                      <a:pt x="899" y="2"/>
                    </a:lnTo>
                    <a:lnTo>
                      <a:pt x="904" y="0"/>
                    </a:lnTo>
                    <a:lnTo>
                      <a:pt x="912" y="0"/>
                    </a:lnTo>
                    <a:lnTo>
                      <a:pt x="913"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solidFill>
                    <a:schemeClr val="bg1"/>
                  </a:solidFill>
                  <a:latin typeface="+mn-lt"/>
                </a:endParaRPr>
              </a:p>
            </p:txBody>
          </p:sp>
        </p:grpSp>
      </p:grpSp>
      <p:grpSp>
        <p:nvGrpSpPr>
          <p:cNvPr id="6149" name="Group 52"/>
          <p:cNvGrpSpPr>
            <a:grpSpLocks/>
          </p:cNvGrpSpPr>
          <p:nvPr/>
        </p:nvGrpSpPr>
        <p:grpSpPr bwMode="auto">
          <a:xfrm>
            <a:off x="665163" y="4122738"/>
            <a:ext cx="3684587" cy="903287"/>
            <a:chOff x="1365133" y="3357299"/>
            <a:chExt cx="3686344" cy="903383"/>
          </a:xfrm>
        </p:grpSpPr>
        <p:sp>
          <p:nvSpPr>
            <p:cNvPr id="23" name="TextBox 10"/>
            <p:cNvSpPr txBox="1"/>
            <p:nvPr/>
          </p:nvSpPr>
          <p:spPr>
            <a:xfrm>
              <a:off x="2297439" y="3455734"/>
              <a:ext cx="2754038" cy="400024"/>
            </a:xfrm>
            <a:prstGeom prst="rect">
              <a:avLst/>
            </a:prstGeom>
            <a:noFill/>
          </p:spPr>
          <p:txBody>
            <a:bodyPr>
              <a:spAutoFit/>
            </a:bodyPr>
            <a:lstStyle/>
            <a:p>
              <a:pPr eaLnBrk="1" fontAlgn="auto" hangingPunct="1">
                <a:spcBef>
                  <a:spcPts val="0"/>
                </a:spcBef>
                <a:spcAft>
                  <a:spcPts val="0"/>
                </a:spcAft>
                <a:defRPr/>
              </a:pPr>
              <a:r>
                <a:rPr lang="en-US" sz="1999" b="1" spc="-150" dirty="0">
                  <a:solidFill>
                    <a:schemeClr val="tx1">
                      <a:lumMod val="65000"/>
                      <a:lumOff val="35000"/>
                    </a:schemeClr>
                  </a:solidFill>
                  <a:latin typeface="+mn-lt"/>
                </a:rPr>
                <a:t> </a:t>
              </a:r>
              <a:r>
                <a:rPr lang="en-US" sz="1999" b="1" spc="-150" dirty="0" smtClean="0">
                  <a:solidFill>
                    <a:schemeClr val="tx1">
                      <a:lumMod val="65000"/>
                      <a:lumOff val="35000"/>
                    </a:schemeClr>
                  </a:solidFill>
                  <a:latin typeface="+mn-lt"/>
                </a:rPr>
                <a:t>Sociocultural</a:t>
              </a:r>
              <a:endParaRPr lang="en-US" sz="1999" b="1" spc="-150" dirty="0">
                <a:solidFill>
                  <a:schemeClr val="tx1">
                    <a:lumMod val="65000"/>
                    <a:lumOff val="35000"/>
                  </a:schemeClr>
                </a:solidFill>
                <a:latin typeface="+mn-lt"/>
              </a:endParaRPr>
            </a:p>
          </p:txBody>
        </p:sp>
        <p:sp>
          <p:nvSpPr>
            <p:cNvPr id="25" name="Oval 6"/>
            <p:cNvSpPr/>
            <p:nvPr/>
          </p:nvSpPr>
          <p:spPr>
            <a:xfrm>
              <a:off x="1365133" y="3357299"/>
              <a:ext cx="870365" cy="903383"/>
            </a:xfrm>
            <a:prstGeom prst="ellipse">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2399"/>
            </a:p>
          </p:txBody>
        </p:sp>
      </p:grpSp>
      <p:sp>
        <p:nvSpPr>
          <p:cNvPr id="28" name="TextBox 11"/>
          <p:cNvSpPr txBox="1"/>
          <p:nvPr/>
        </p:nvSpPr>
        <p:spPr>
          <a:xfrm>
            <a:off x="1103313" y="5399088"/>
            <a:ext cx="2752725" cy="399981"/>
          </a:xfrm>
          <a:prstGeom prst="rect">
            <a:avLst/>
          </a:prstGeom>
          <a:noFill/>
        </p:spPr>
        <p:txBody>
          <a:bodyPr>
            <a:spAutoFit/>
          </a:bodyPr>
          <a:lstStyle/>
          <a:p>
            <a:pPr eaLnBrk="1" fontAlgn="auto" hangingPunct="1">
              <a:spcBef>
                <a:spcPts val="0"/>
              </a:spcBef>
              <a:spcAft>
                <a:spcPts val="0"/>
              </a:spcAft>
              <a:defRPr/>
            </a:pPr>
            <a:r>
              <a:rPr lang="en-US" sz="1999" b="1" spc="-150" dirty="0">
                <a:solidFill>
                  <a:schemeClr val="tx1">
                    <a:lumMod val="65000"/>
                    <a:lumOff val="35000"/>
                  </a:schemeClr>
                </a:solidFill>
                <a:latin typeface="+mn-lt"/>
              </a:rPr>
              <a:t> </a:t>
            </a:r>
            <a:r>
              <a:rPr lang="en-US" sz="1999" b="1" spc="-150" dirty="0" err="1" smtClean="0">
                <a:solidFill>
                  <a:schemeClr val="tx1">
                    <a:lumMod val="65000"/>
                    <a:lumOff val="35000"/>
                  </a:schemeClr>
                </a:solidFill>
                <a:latin typeface="+mn-lt"/>
              </a:rPr>
              <a:t>Económico</a:t>
            </a:r>
            <a:r>
              <a:rPr lang="en-US" sz="1999" b="1" spc="-150" dirty="0" err="1" smtClean="0">
                <a:solidFill>
                  <a:schemeClr val="tx1">
                    <a:lumMod val="65000"/>
                    <a:lumOff val="35000"/>
                  </a:schemeClr>
                </a:solidFill>
              </a:rPr>
              <a:t>-Productivo</a:t>
            </a:r>
            <a:endParaRPr lang="en-US" sz="1999" b="1" spc="-150" dirty="0">
              <a:solidFill>
                <a:schemeClr val="tx1">
                  <a:lumMod val="65000"/>
                  <a:lumOff val="35000"/>
                </a:schemeClr>
              </a:solidFill>
              <a:latin typeface="+mn-lt"/>
            </a:endParaRPr>
          </a:p>
        </p:txBody>
      </p:sp>
      <p:grpSp>
        <p:nvGrpSpPr>
          <p:cNvPr id="6151" name="Group 50"/>
          <p:cNvGrpSpPr>
            <a:grpSpLocks/>
          </p:cNvGrpSpPr>
          <p:nvPr/>
        </p:nvGrpSpPr>
        <p:grpSpPr bwMode="auto">
          <a:xfrm>
            <a:off x="3063875" y="677862"/>
            <a:ext cx="3536950" cy="707630"/>
            <a:chOff x="2882733" y="1129354"/>
            <a:chExt cx="3536664" cy="709010"/>
          </a:xfrm>
        </p:grpSpPr>
        <p:sp>
          <p:nvSpPr>
            <p:cNvPr id="37" name="TextBox 8"/>
            <p:cNvSpPr txBox="1"/>
            <p:nvPr/>
          </p:nvSpPr>
          <p:spPr>
            <a:xfrm>
              <a:off x="3665308" y="1129354"/>
              <a:ext cx="2754089" cy="709010"/>
            </a:xfrm>
            <a:prstGeom prst="rect">
              <a:avLst/>
            </a:prstGeom>
            <a:noFill/>
          </p:spPr>
          <p:txBody>
            <a:bodyPr>
              <a:spAutoFit/>
            </a:bodyPr>
            <a:lstStyle/>
            <a:p>
              <a:pPr eaLnBrk="1" fontAlgn="auto" hangingPunct="1">
                <a:spcBef>
                  <a:spcPts val="0"/>
                </a:spcBef>
                <a:spcAft>
                  <a:spcPts val="0"/>
                </a:spcAft>
                <a:defRPr/>
              </a:pPr>
              <a:r>
                <a:rPr lang="en-US" sz="1999" b="1" spc="-150" dirty="0" err="1" smtClean="0">
                  <a:solidFill>
                    <a:schemeClr val="tx1">
                      <a:lumMod val="65000"/>
                      <a:lumOff val="35000"/>
                    </a:schemeClr>
                  </a:solidFill>
                </a:rPr>
                <a:t>Investigación</a:t>
              </a:r>
              <a:r>
                <a:rPr lang="en-US" sz="1999" b="1" spc="-150" dirty="0" smtClean="0">
                  <a:solidFill>
                    <a:schemeClr val="tx1">
                      <a:lumMod val="65000"/>
                      <a:lumOff val="35000"/>
                    </a:schemeClr>
                  </a:solidFill>
                </a:rPr>
                <a:t>, </a:t>
              </a:r>
              <a:r>
                <a:rPr lang="en-US" sz="1999" b="1" spc="-150" dirty="0" err="1">
                  <a:solidFill>
                    <a:schemeClr val="tx1">
                      <a:lumMod val="65000"/>
                      <a:lumOff val="35000"/>
                    </a:schemeClr>
                  </a:solidFill>
                </a:rPr>
                <a:t>D</a:t>
              </a:r>
              <a:r>
                <a:rPr lang="en-US" sz="1999" b="1" spc="-150" dirty="0" err="1" smtClean="0">
                  <a:solidFill>
                    <a:schemeClr val="tx1">
                      <a:lumMod val="65000"/>
                      <a:lumOff val="35000"/>
                    </a:schemeClr>
                  </a:solidFill>
                </a:rPr>
                <a:t>esarrollo</a:t>
              </a:r>
              <a:r>
                <a:rPr lang="en-US" sz="1999" b="1" spc="-150" dirty="0" smtClean="0">
                  <a:solidFill>
                    <a:schemeClr val="tx1">
                      <a:lumMod val="65000"/>
                      <a:lumOff val="35000"/>
                    </a:schemeClr>
                  </a:solidFill>
                </a:rPr>
                <a:t> e </a:t>
              </a:r>
              <a:r>
                <a:rPr lang="en-US" sz="1999" b="1" spc="-150" dirty="0" err="1" smtClean="0">
                  <a:solidFill>
                    <a:schemeClr val="tx1">
                      <a:lumMod val="65000"/>
                      <a:lumOff val="35000"/>
                    </a:schemeClr>
                  </a:solidFill>
                </a:rPr>
                <a:t>Innovación</a:t>
              </a:r>
              <a:endParaRPr lang="en-US" sz="1999" b="1" spc="-150" dirty="0">
                <a:solidFill>
                  <a:schemeClr val="tx1">
                    <a:lumMod val="65000"/>
                    <a:lumOff val="35000"/>
                  </a:schemeClr>
                </a:solidFill>
                <a:latin typeface="+mn-lt"/>
              </a:endParaRPr>
            </a:p>
          </p:txBody>
        </p:sp>
        <p:grpSp>
          <p:nvGrpSpPr>
            <p:cNvPr id="40" name="Group 4"/>
            <p:cNvGrpSpPr>
              <a:grpSpLocks noChangeAspect="1"/>
            </p:cNvGrpSpPr>
            <p:nvPr/>
          </p:nvGrpSpPr>
          <p:grpSpPr bwMode="auto">
            <a:xfrm>
              <a:off x="2882733" y="1306470"/>
              <a:ext cx="403713" cy="292100"/>
              <a:chOff x="1312" y="144"/>
              <a:chExt cx="2966" cy="2146"/>
            </a:xfrm>
            <a:solidFill>
              <a:schemeClr val="bg1"/>
            </a:solidFill>
          </p:grpSpPr>
          <p:sp>
            <p:nvSpPr>
              <p:cNvPr id="41" name="Freeform 6"/>
              <p:cNvSpPr>
                <a:spLocks noEditPoints="1"/>
              </p:cNvSpPr>
              <p:nvPr/>
            </p:nvSpPr>
            <p:spPr bwMode="auto">
              <a:xfrm>
                <a:off x="1312" y="144"/>
                <a:ext cx="2966" cy="2146"/>
              </a:xfrm>
              <a:custGeom>
                <a:avLst/>
                <a:gdLst>
                  <a:gd name="T0" fmla="*/ 5659 w 5931"/>
                  <a:gd name="T1" fmla="*/ 4097 h 4292"/>
                  <a:gd name="T2" fmla="*/ 4099 w 5931"/>
                  <a:gd name="T3" fmla="*/ 3883 h 4292"/>
                  <a:gd name="T4" fmla="*/ 272 w 5931"/>
                  <a:gd name="T5" fmla="*/ 4097 h 4292"/>
                  <a:gd name="T6" fmla="*/ 193 w 5931"/>
                  <a:gd name="T7" fmla="*/ 3883 h 4292"/>
                  <a:gd name="T8" fmla="*/ 2156 w 5931"/>
                  <a:gd name="T9" fmla="*/ 4083 h 4292"/>
                  <a:gd name="T10" fmla="*/ 3811 w 5931"/>
                  <a:gd name="T11" fmla="*/ 4063 h 4292"/>
                  <a:gd name="T12" fmla="*/ 3827 w 5931"/>
                  <a:gd name="T13" fmla="*/ 3528 h 4292"/>
                  <a:gd name="T14" fmla="*/ 3087 w 5931"/>
                  <a:gd name="T15" fmla="*/ 3851 h 4292"/>
                  <a:gd name="T16" fmla="*/ 2288 w 5931"/>
                  <a:gd name="T17" fmla="*/ 3667 h 4292"/>
                  <a:gd name="T18" fmla="*/ 4262 w 5931"/>
                  <a:gd name="T19" fmla="*/ 2300 h 4292"/>
                  <a:gd name="T20" fmla="*/ 5738 w 5931"/>
                  <a:gd name="T21" fmla="*/ 3690 h 4292"/>
                  <a:gd name="T22" fmla="*/ 1667 w 5931"/>
                  <a:gd name="T23" fmla="*/ 2813 h 4292"/>
                  <a:gd name="T24" fmla="*/ 1508 w 5931"/>
                  <a:gd name="T25" fmla="*/ 2037 h 4292"/>
                  <a:gd name="T26" fmla="*/ 1224 w 5931"/>
                  <a:gd name="T27" fmla="*/ 2242 h 4292"/>
                  <a:gd name="T28" fmla="*/ 938 w 5931"/>
                  <a:gd name="T29" fmla="*/ 2037 h 4292"/>
                  <a:gd name="T30" fmla="*/ 1118 w 5931"/>
                  <a:gd name="T31" fmla="*/ 1913 h 4292"/>
                  <a:gd name="T32" fmla="*/ 1224 w 5931"/>
                  <a:gd name="T33" fmla="*/ 2050 h 4292"/>
                  <a:gd name="T34" fmla="*/ 1328 w 5931"/>
                  <a:gd name="T35" fmla="*/ 1913 h 4292"/>
                  <a:gd name="T36" fmla="*/ 2851 w 5931"/>
                  <a:gd name="T37" fmla="*/ 1453 h 4292"/>
                  <a:gd name="T38" fmla="*/ 2182 w 5931"/>
                  <a:gd name="T39" fmla="*/ 1772 h 4292"/>
                  <a:gd name="T40" fmla="*/ 1863 w 5931"/>
                  <a:gd name="T41" fmla="*/ 2442 h 4292"/>
                  <a:gd name="T42" fmla="*/ 2047 w 5931"/>
                  <a:gd name="T43" fmla="*/ 3175 h 4292"/>
                  <a:gd name="T44" fmla="*/ 2635 w 5931"/>
                  <a:gd name="T45" fmla="*/ 3615 h 4292"/>
                  <a:gd name="T46" fmla="*/ 3397 w 5931"/>
                  <a:gd name="T47" fmla="*/ 3577 h 4292"/>
                  <a:gd name="T48" fmla="*/ 3938 w 5931"/>
                  <a:gd name="T49" fmla="*/ 3083 h 4292"/>
                  <a:gd name="T50" fmla="*/ 4050 w 5931"/>
                  <a:gd name="T51" fmla="*/ 2332 h 4292"/>
                  <a:gd name="T52" fmla="*/ 3670 w 5931"/>
                  <a:gd name="T53" fmla="*/ 1700 h 4292"/>
                  <a:gd name="T54" fmla="*/ 2965 w 5931"/>
                  <a:gd name="T55" fmla="*/ 1448 h 4292"/>
                  <a:gd name="T56" fmla="*/ 5706 w 5931"/>
                  <a:gd name="T57" fmla="*/ 1045 h 4292"/>
                  <a:gd name="T58" fmla="*/ 247 w 5931"/>
                  <a:gd name="T59" fmla="*/ 1027 h 4292"/>
                  <a:gd name="T60" fmla="*/ 959 w 5931"/>
                  <a:gd name="T61" fmla="*/ 1796 h 4292"/>
                  <a:gd name="T62" fmla="*/ 1278 w 5931"/>
                  <a:gd name="T63" fmla="*/ 1644 h 4292"/>
                  <a:gd name="T64" fmla="*/ 1735 w 5931"/>
                  <a:gd name="T65" fmla="*/ 1844 h 4292"/>
                  <a:gd name="T66" fmla="*/ 398 w 5931"/>
                  <a:gd name="T67" fmla="*/ 819 h 4292"/>
                  <a:gd name="T68" fmla="*/ 4707 w 5931"/>
                  <a:gd name="T69" fmla="*/ 602 h 4292"/>
                  <a:gd name="T70" fmla="*/ 5328 w 5931"/>
                  <a:gd name="T71" fmla="*/ 605 h 4292"/>
                  <a:gd name="T72" fmla="*/ 2102 w 5931"/>
                  <a:gd name="T73" fmla="*/ 1583 h 4292"/>
                  <a:gd name="T74" fmla="*/ 2842 w 5931"/>
                  <a:gd name="T75" fmla="*/ 1261 h 4292"/>
                  <a:gd name="T76" fmla="*/ 3643 w 5931"/>
                  <a:gd name="T77" fmla="*/ 1446 h 4292"/>
                  <a:gd name="T78" fmla="*/ 1121 w 5931"/>
                  <a:gd name="T79" fmla="*/ 602 h 4292"/>
                  <a:gd name="T80" fmla="*/ 1535 w 5931"/>
                  <a:gd name="T81" fmla="*/ 605 h 4292"/>
                  <a:gd name="T82" fmla="*/ 3532 w 5931"/>
                  <a:gd name="T83" fmla="*/ 191 h 4292"/>
                  <a:gd name="T84" fmla="*/ 3964 w 5931"/>
                  <a:gd name="T85" fmla="*/ 448 h 4292"/>
                  <a:gd name="T86" fmla="*/ 3978 w 5931"/>
                  <a:gd name="T87" fmla="*/ 474 h 4292"/>
                  <a:gd name="T88" fmla="*/ 4509 w 5931"/>
                  <a:gd name="T89" fmla="*/ 819 h 4292"/>
                  <a:gd name="T90" fmla="*/ 4662 w 5931"/>
                  <a:gd name="T91" fmla="*/ 414 h 4292"/>
                  <a:gd name="T92" fmla="*/ 5501 w 5931"/>
                  <a:gd name="T93" fmla="*/ 520 h 4292"/>
                  <a:gd name="T94" fmla="*/ 5782 w 5931"/>
                  <a:gd name="T95" fmla="*/ 861 h 4292"/>
                  <a:gd name="T96" fmla="*/ 5931 w 5931"/>
                  <a:gd name="T97" fmla="*/ 3991 h 4292"/>
                  <a:gd name="T98" fmla="*/ 5735 w 5931"/>
                  <a:gd name="T99" fmla="*/ 4274 h 4292"/>
                  <a:gd name="T100" fmla="*/ 108 w 5931"/>
                  <a:gd name="T101" fmla="*/ 4222 h 4292"/>
                  <a:gd name="T102" fmla="*/ 5 w 5931"/>
                  <a:gd name="T103" fmla="*/ 1066 h 4292"/>
                  <a:gd name="T104" fmla="*/ 205 w 5931"/>
                  <a:gd name="T105" fmla="*/ 711 h 4292"/>
                  <a:gd name="T106" fmla="*/ 403 w 5931"/>
                  <a:gd name="T107" fmla="*/ 511 h 4292"/>
                  <a:gd name="T108" fmla="*/ 801 w 5931"/>
                  <a:gd name="T109" fmla="*/ 665 h 4292"/>
                  <a:gd name="T110" fmla="*/ 967 w 5931"/>
                  <a:gd name="T111" fmla="*/ 484 h 4292"/>
                  <a:gd name="T112" fmla="*/ 1618 w 5931"/>
                  <a:gd name="T113" fmla="*/ 430 h 4292"/>
                  <a:gd name="T114" fmla="*/ 1897 w 5931"/>
                  <a:gd name="T115" fmla="*/ 819 h 4292"/>
                  <a:gd name="T116" fmla="*/ 1953 w 5931"/>
                  <a:gd name="T117" fmla="*/ 470 h 4292"/>
                  <a:gd name="T118" fmla="*/ 2273 w 5931"/>
                  <a:gd name="T119" fmla="*/ 38 h 4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1" h="4292">
                    <a:moveTo>
                      <a:pt x="4099" y="3883"/>
                    </a:moveTo>
                    <a:lnTo>
                      <a:pt x="4088" y="3951"/>
                    </a:lnTo>
                    <a:lnTo>
                      <a:pt x="4075" y="4004"/>
                    </a:lnTo>
                    <a:lnTo>
                      <a:pt x="4057" y="4054"/>
                    </a:lnTo>
                    <a:lnTo>
                      <a:pt x="4034" y="4101"/>
                    </a:lnTo>
                    <a:lnTo>
                      <a:pt x="5629" y="4101"/>
                    </a:lnTo>
                    <a:lnTo>
                      <a:pt x="5659" y="4097"/>
                    </a:lnTo>
                    <a:lnTo>
                      <a:pt x="5684" y="4085"/>
                    </a:lnTo>
                    <a:lnTo>
                      <a:pt x="5706" y="4068"/>
                    </a:lnTo>
                    <a:lnTo>
                      <a:pt x="5724" y="4047"/>
                    </a:lnTo>
                    <a:lnTo>
                      <a:pt x="5735" y="4020"/>
                    </a:lnTo>
                    <a:lnTo>
                      <a:pt x="5738" y="3991"/>
                    </a:lnTo>
                    <a:lnTo>
                      <a:pt x="5738" y="3883"/>
                    </a:lnTo>
                    <a:lnTo>
                      <a:pt x="4099" y="3883"/>
                    </a:lnTo>
                    <a:close/>
                    <a:moveTo>
                      <a:pt x="193" y="3883"/>
                    </a:moveTo>
                    <a:lnTo>
                      <a:pt x="193" y="3991"/>
                    </a:lnTo>
                    <a:lnTo>
                      <a:pt x="196" y="4020"/>
                    </a:lnTo>
                    <a:lnTo>
                      <a:pt x="207" y="4047"/>
                    </a:lnTo>
                    <a:lnTo>
                      <a:pt x="223" y="4068"/>
                    </a:lnTo>
                    <a:lnTo>
                      <a:pt x="247" y="4085"/>
                    </a:lnTo>
                    <a:lnTo>
                      <a:pt x="272" y="4097"/>
                    </a:lnTo>
                    <a:lnTo>
                      <a:pt x="301" y="4101"/>
                    </a:lnTo>
                    <a:lnTo>
                      <a:pt x="1897" y="4101"/>
                    </a:lnTo>
                    <a:lnTo>
                      <a:pt x="1874" y="4054"/>
                    </a:lnTo>
                    <a:lnTo>
                      <a:pt x="1854" y="4004"/>
                    </a:lnTo>
                    <a:lnTo>
                      <a:pt x="1843" y="3951"/>
                    </a:lnTo>
                    <a:lnTo>
                      <a:pt x="1832" y="3883"/>
                    </a:lnTo>
                    <a:lnTo>
                      <a:pt x="193" y="3883"/>
                    </a:lnTo>
                    <a:close/>
                    <a:moveTo>
                      <a:pt x="1946" y="3361"/>
                    </a:moveTo>
                    <a:lnTo>
                      <a:pt x="2032" y="3923"/>
                    </a:lnTo>
                    <a:lnTo>
                      <a:pt x="2045" y="3964"/>
                    </a:lnTo>
                    <a:lnTo>
                      <a:pt x="2063" y="4002"/>
                    </a:lnTo>
                    <a:lnTo>
                      <a:pt x="2088" y="4036"/>
                    </a:lnTo>
                    <a:lnTo>
                      <a:pt x="2120" y="4063"/>
                    </a:lnTo>
                    <a:lnTo>
                      <a:pt x="2156" y="4083"/>
                    </a:lnTo>
                    <a:lnTo>
                      <a:pt x="2198" y="4095"/>
                    </a:lnTo>
                    <a:lnTo>
                      <a:pt x="2241" y="4101"/>
                    </a:lnTo>
                    <a:lnTo>
                      <a:pt x="2351" y="4101"/>
                    </a:lnTo>
                    <a:lnTo>
                      <a:pt x="3688" y="4101"/>
                    </a:lnTo>
                    <a:lnTo>
                      <a:pt x="3733" y="4095"/>
                    </a:lnTo>
                    <a:lnTo>
                      <a:pt x="3773" y="4083"/>
                    </a:lnTo>
                    <a:lnTo>
                      <a:pt x="3811" y="4063"/>
                    </a:lnTo>
                    <a:lnTo>
                      <a:pt x="3841" y="4036"/>
                    </a:lnTo>
                    <a:lnTo>
                      <a:pt x="3868" y="4002"/>
                    </a:lnTo>
                    <a:lnTo>
                      <a:pt x="3886" y="3964"/>
                    </a:lnTo>
                    <a:lnTo>
                      <a:pt x="3897" y="3923"/>
                    </a:lnTo>
                    <a:lnTo>
                      <a:pt x="3985" y="3361"/>
                    </a:lnTo>
                    <a:lnTo>
                      <a:pt x="3910" y="3449"/>
                    </a:lnTo>
                    <a:lnTo>
                      <a:pt x="3827" y="3528"/>
                    </a:lnTo>
                    <a:lnTo>
                      <a:pt x="3739" y="3602"/>
                    </a:lnTo>
                    <a:lnTo>
                      <a:pt x="3643" y="3667"/>
                    </a:lnTo>
                    <a:lnTo>
                      <a:pt x="3541" y="3723"/>
                    </a:lnTo>
                    <a:lnTo>
                      <a:pt x="3434" y="3770"/>
                    </a:lnTo>
                    <a:lnTo>
                      <a:pt x="3323" y="3807"/>
                    </a:lnTo>
                    <a:lnTo>
                      <a:pt x="3208" y="3834"/>
                    </a:lnTo>
                    <a:lnTo>
                      <a:pt x="3087" y="3851"/>
                    </a:lnTo>
                    <a:lnTo>
                      <a:pt x="2965" y="3858"/>
                    </a:lnTo>
                    <a:lnTo>
                      <a:pt x="2842" y="3851"/>
                    </a:lnTo>
                    <a:lnTo>
                      <a:pt x="2723" y="3834"/>
                    </a:lnTo>
                    <a:lnTo>
                      <a:pt x="2608" y="3807"/>
                    </a:lnTo>
                    <a:lnTo>
                      <a:pt x="2497" y="3770"/>
                    </a:lnTo>
                    <a:lnTo>
                      <a:pt x="2389" y="3723"/>
                    </a:lnTo>
                    <a:lnTo>
                      <a:pt x="2288" y="3667"/>
                    </a:lnTo>
                    <a:lnTo>
                      <a:pt x="2192" y="3602"/>
                    </a:lnTo>
                    <a:lnTo>
                      <a:pt x="2102" y="3528"/>
                    </a:lnTo>
                    <a:lnTo>
                      <a:pt x="2020" y="3449"/>
                    </a:lnTo>
                    <a:lnTo>
                      <a:pt x="1946" y="3361"/>
                    </a:lnTo>
                    <a:close/>
                    <a:moveTo>
                      <a:pt x="4225" y="2037"/>
                    </a:moveTo>
                    <a:lnTo>
                      <a:pt x="4246" y="2172"/>
                    </a:lnTo>
                    <a:lnTo>
                      <a:pt x="4262" y="2300"/>
                    </a:lnTo>
                    <a:lnTo>
                      <a:pt x="4273" y="2428"/>
                    </a:lnTo>
                    <a:lnTo>
                      <a:pt x="4277" y="2556"/>
                    </a:lnTo>
                    <a:lnTo>
                      <a:pt x="4273" y="2683"/>
                    </a:lnTo>
                    <a:lnTo>
                      <a:pt x="4262" y="2813"/>
                    </a:lnTo>
                    <a:lnTo>
                      <a:pt x="4246" y="2939"/>
                    </a:lnTo>
                    <a:lnTo>
                      <a:pt x="4129" y="3690"/>
                    </a:lnTo>
                    <a:lnTo>
                      <a:pt x="5738" y="3690"/>
                    </a:lnTo>
                    <a:lnTo>
                      <a:pt x="5738" y="2037"/>
                    </a:lnTo>
                    <a:lnTo>
                      <a:pt x="4225" y="2037"/>
                    </a:lnTo>
                    <a:close/>
                    <a:moveTo>
                      <a:pt x="193" y="2037"/>
                    </a:moveTo>
                    <a:lnTo>
                      <a:pt x="193" y="3690"/>
                    </a:lnTo>
                    <a:lnTo>
                      <a:pt x="1802" y="3690"/>
                    </a:lnTo>
                    <a:lnTo>
                      <a:pt x="1685" y="2939"/>
                    </a:lnTo>
                    <a:lnTo>
                      <a:pt x="1667" y="2813"/>
                    </a:lnTo>
                    <a:lnTo>
                      <a:pt x="1658" y="2683"/>
                    </a:lnTo>
                    <a:lnTo>
                      <a:pt x="1654" y="2556"/>
                    </a:lnTo>
                    <a:lnTo>
                      <a:pt x="1658" y="2428"/>
                    </a:lnTo>
                    <a:lnTo>
                      <a:pt x="1667" y="2300"/>
                    </a:lnTo>
                    <a:lnTo>
                      <a:pt x="1685" y="2172"/>
                    </a:lnTo>
                    <a:lnTo>
                      <a:pt x="1706" y="2037"/>
                    </a:lnTo>
                    <a:lnTo>
                      <a:pt x="1508" y="2037"/>
                    </a:lnTo>
                    <a:lnTo>
                      <a:pt x="1487" y="2086"/>
                    </a:lnTo>
                    <a:lnTo>
                      <a:pt x="1458" y="2131"/>
                    </a:lnTo>
                    <a:lnTo>
                      <a:pt x="1420" y="2168"/>
                    </a:lnTo>
                    <a:lnTo>
                      <a:pt x="1379" y="2199"/>
                    </a:lnTo>
                    <a:lnTo>
                      <a:pt x="1330" y="2222"/>
                    </a:lnTo>
                    <a:lnTo>
                      <a:pt x="1278" y="2237"/>
                    </a:lnTo>
                    <a:lnTo>
                      <a:pt x="1224" y="2242"/>
                    </a:lnTo>
                    <a:lnTo>
                      <a:pt x="1168" y="2237"/>
                    </a:lnTo>
                    <a:lnTo>
                      <a:pt x="1116" y="2222"/>
                    </a:lnTo>
                    <a:lnTo>
                      <a:pt x="1067" y="2199"/>
                    </a:lnTo>
                    <a:lnTo>
                      <a:pt x="1026" y="2168"/>
                    </a:lnTo>
                    <a:lnTo>
                      <a:pt x="988" y="2131"/>
                    </a:lnTo>
                    <a:lnTo>
                      <a:pt x="959" y="2086"/>
                    </a:lnTo>
                    <a:lnTo>
                      <a:pt x="938" y="2037"/>
                    </a:lnTo>
                    <a:lnTo>
                      <a:pt x="193" y="2037"/>
                    </a:lnTo>
                    <a:close/>
                    <a:moveTo>
                      <a:pt x="1224" y="1832"/>
                    </a:moveTo>
                    <a:lnTo>
                      <a:pt x="1195" y="1835"/>
                    </a:lnTo>
                    <a:lnTo>
                      <a:pt x="1168" y="1846"/>
                    </a:lnTo>
                    <a:lnTo>
                      <a:pt x="1147" y="1864"/>
                    </a:lnTo>
                    <a:lnTo>
                      <a:pt x="1129" y="1886"/>
                    </a:lnTo>
                    <a:lnTo>
                      <a:pt x="1118" y="1913"/>
                    </a:lnTo>
                    <a:lnTo>
                      <a:pt x="1114" y="1941"/>
                    </a:lnTo>
                    <a:lnTo>
                      <a:pt x="1118" y="1970"/>
                    </a:lnTo>
                    <a:lnTo>
                      <a:pt x="1129" y="1996"/>
                    </a:lnTo>
                    <a:lnTo>
                      <a:pt x="1147" y="2017"/>
                    </a:lnTo>
                    <a:lnTo>
                      <a:pt x="1168" y="2035"/>
                    </a:lnTo>
                    <a:lnTo>
                      <a:pt x="1195" y="2046"/>
                    </a:lnTo>
                    <a:lnTo>
                      <a:pt x="1224" y="2050"/>
                    </a:lnTo>
                    <a:lnTo>
                      <a:pt x="1253" y="2046"/>
                    </a:lnTo>
                    <a:lnTo>
                      <a:pt x="1278" y="2035"/>
                    </a:lnTo>
                    <a:lnTo>
                      <a:pt x="1300" y="2017"/>
                    </a:lnTo>
                    <a:lnTo>
                      <a:pt x="1318" y="1996"/>
                    </a:lnTo>
                    <a:lnTo>
                      <a:pt x="1328" y="1970"/>
                    </a:lnTo>
                    <a:lnTo>
                      <a:pt x="1332" y="1941"/>
                    </a:lnTo>
                    <a:lnTo>
                      <a:pt x="1328" y="1913"/>
                    </a:lnTo>
                    <a:lnTo>
                      <a:pt x="1318" y="1886"/>
                    </a:lnTo>
                    <a:lnTo>
                      <a:pt x="1300" y="1864"/>
                    </a:lnTo>
                    <a:lnTo>
                      <a:pt x="1278" y="1846"/>
                    </a:lnTo>
                    <a:lnTo>
                      <a:pt x="1253" y="1835"/>
                    </a:lnTo>
                    <a:lnTo>
                      <a:pt x="1224" y="1832"/>
                    </a:lnTo>
                    <a:close/>
                    <a:moveTo>
                      <a:pt x="2965" y="1448"/>
                    </a:moveTo>
                    <a:lnTo>
                      <a:pt x="2851" y="1453"/>
                    </a:lnTo>
                    <a:lnTo>
                      <a:pt x="2741" y="1470"/>
                    </a:lnTo>
                    <a:lnTo>
                      <a:pt x="2635" y="1497"/>
                    </a:lnTo>
                    <a:lnTo>
                      <a:pt x="2534" y="1534"/>
                    </a:lnTo>
                    <a:lnTo>
                      <a:pt x="2437" y="1581"/>
                    </a:lnTo>
                    <a:lnTo>
                      <a:pt x="2345" y="1637"/>
                    </a:lnTo>
                    <a:lnTo>
                      <a:pt x="2261" y="1700"/>
                    </a:lnTo>
                    <a:lnTo>
                      <a:pt x="2182" y="1772"/>
                    </a:lnTo>
                    <a:lnTo>
                      <a:pt x="2111" y="1851"/>
                    </a:lnTo>
                    <a:lnTo>
                      <a:pt x="2047" y="1936"/>
                    </a:lnTo>
                    <a:lnTo>
                      <a:pt x="1991" y="2028"/>
                    </a:lnTo>
                    <a:lnTo>
                      <a:pt x="1944" y="2125"/>
                    </a:lnTo>
                    <a:lnTo>
                      <a:pt x="1908" y="2226"/>
                    </a:lnTo>
                    <a:lnTo>
                      <a:pt x="1879" y="2332"/>
                    </a:lnTo>
                    <a:lnTo>
                      <a:pt x="1863" y="2442"/>
                    </a:lnTo>
                    <a:lnTo>
                      <a:pt x="1858" y="2556"/>
                    </a:lnTo>
                    <a:lnTo>
                      <a:pt x="1863" y="2669"/>
                    </a:lnTo>
                    <a:lnTo>
                      <a:pt x="1879" y="2779"/>
                    </a:lnTo>
                    <a:lnTo>
                      <a:pt x="1908" y="2885"/>
                    </a:lnTo>
                    <a:lnTo>
                      <a:pt x="1944" y="2988"/>
                    </a:lnTo>
                    <a:lnTo>
                      <a:pt x="1991" y="3083"/>
                    </a:lnTo>
                    <a:lnTo>
                      <a:pt x="2047" y="3175"/>
                    </a:lnTo>
                    <a:lnTo>
                      <a:pt x="2111" y="3262"/>
                    </a:lnTo>
                    <a:lnTo>
                      <a:pt x="2182" y="3339"/>
                    </a:lnTo>
                    <a:lnTo>
                      <a:pt x="2261" y="3411"/>
                    </a:lnTo>
                    <a:lnTo>
                      <a:pt x="2345" y="3476"/>
                    </a:lnTo>
                    <a:lnTo>
                      <a:pt x="2437" y="3530"/>
                    </a:lnTo>
                    <a:lnTo>
                      <a:pt x="2534" y="3577"/>
                    </a:lnTo>
                    <a:lnTo>
                      <a:pt x="2635" y="3615"/>
                    </a:lnTo>
                    <a:lnTo>
                      <a:pt x="2741" y="3642"/>
                    </a:lnTo>
                    <a:lnTo>
                      <a:pt x="2851" y="3660"/>
                    </a:lnTo>
                    <a:lnTo>
                      <a:pt x="2965" y="3665"/>
                    </a:lnTo>
                    <a:lnTo>
                      <a:pt x="3078" y="3660"/>
                    </a:lnTo>
                    <a:lnTo>
                      <a:pt x="3188" y="3642"/>
                    </a:lnTo>
                    <a:lnTo>
                      <a:pt x="3294" y="3615"/>
                    </a:lnTo>
                    <a:lnTo>
                      <a:pt x="3397" y="3577"/>
                    </a:lnTo>
                    <a:lnTo>
                      <a:pt x="3492" y="3530"/>
                    </a:lnTo>
                    <a:lnTo>
                      <a:pt x="3584" y="3476"/>
                    </a:lnTo>
                    <a:lnTo>
                      <a:pt x="3670" y="3411"/>
                    </a:lnTo>
                    <a:lnTo>
                      <a:pt x="3748" y="3339"/>
                    </a:lnTo>
                    <a:lnTo>
                      <a:pt x="3820" y="3262"/>
                    </a:lnTo>
                    <a:lnTo>
                      <a:pt x="3884" y="3175"/>
                    </a:lnTo>
                    <a:lnTo>
                      <a:pt x="3938" y="3083"/>
                    </a:lnTo>
                    <a:lnTo>
                      <a:pt x="3985" y="2988"/>
                    </a:lnTo>
                    <a:lnTo>
                      <a:pt x="4023" y="2885"/>
                    </a:lnTo>
                    <a:lnTo>
                      <a:pt x="4050" y="2779"/>
                    </a:lnTo>
                    <a:lnTo>
                      <a:pt x="4068" y="2669"/>
                    </a:lnTo>
                    <a:lnTo>
                      <a:pt x="4073" y="2556"/>
                    </a:lnTo>
                    <a:lnTo>
                      <a:pt x="4068" y="2442"/>
                    </a:lnTo>
                    <a:lnTo>
                      <a:pt x="4050" y="2332"/>
                    </a:lnTo>
                    <a:lnTo>
                      <a:pt x="4023" y="2226"/>
                    </a:lnTo>
                    <a:lnTo>
                      <a:pt x="3985" y="2125"/>
                    </a:lnTo>
                    <a:lnTo>
                      <a:pt x="3938" y="2028"/>
                    </a:lnTo>
                    <a:lnTo>
                      <a:pt x="3884" y="1936"/>
                    </a:lnTo>
                    <a:lnTo>
                      <a:pt x="3820" y="1851"/>
                    </a:lnTo>
                    <a:lnTo>
                      <a:pt x="3748" y="1772"/>
                    </a:lnTo>
                    <a:lnTo>
                      <a:pt x="3670" y="1700"/>
                    </a:lnTo>
                    <a:lnTo>
                      <a:pt x="3584" y="1637"/>
                    </a:lnTo>
                    <a:lnTo>
                      <a:pt x="3492" y="1581"/>
                    </a:lnTo>
                    <a:lnTo>
                      <a:pt x="3397" y="1534"/>
                    </a:lnTo>
                    <a:lnTo>
                      <a:pt x="3294" y="1497"/>
                    </a:lnTo>
                    <a:lnTo>
                      <a:pt x="3188" y="1470"/>
                    </a:lnTo>
                    <a:lnTo>
                      <a:pt x="3078" y="1453"/>
                    </a:lnTo>
                    <a:lnTo>
                      <a:pt x="2965" y="1448"/>
                    </a:lnTo>
                    <a:close/>
                    <a:moveTo>
                      <a:pt x="4064" y="1012"/>
                    </a:moveTo>
                    <a:lnTo>
                      <a:pt x="4194" y="1844"/>
                    </a:lnTo>
                    <a:lnTo>
                      <a:pt x="5738" y="1844"/>
                    </a:lnTo>
                    <a:lnTo>
                      <a:pt x="5738" y="1120"/>
                    </a:lnTo>
                    <a:lnTo>
                      <a:pt x="5735" y="1091"/>
                    </a:lnTo>
                    <a:lnTo>
                      <a:pt x="5724" y="1066"/>
                    </a:lnTo>
                    <a:lnTo>
                      <a:pt x="5706" y="1045"/>
                    </a:lnTo>
                    <a:lnTo>
                      <a:pt x="5684" y="1027"/>
                    </a:lnTo>
                    <a:lnTo>
                      <a:pt x="5659" y="1016"/>
                    </a:lnTo>
                    <a:lnTo>
                      <a:pt x="5629" y="1012"/>
                    </a:lnTo>
                    <a:lnTo>
                      <a:pt x="4064" y="1012"/>
                    </a:lnTo>
                    <a:close/>
                    <a:moveTo>
                      <a:pt x="301" y="1012"/>
                    </a:moveTo>
                    <a:lnTo>
                      <a:pt x="272" y="1016"/>
                    </a:lnTo>
                    <a:lnTo>
                      <a:pt x="247" y="1027"/>
                    </a:lnTo>
                    <a:lnTo>
                      <a:pt x="223" y="1045"/>
                    </a:lnTo>
                    <a:lnTo>
                      <a:pt x="207" y="1066"/>
                    </a:lnTo>
                    <a:lnTo>
                      <a:pt x="196" y="1091"/>
                    </a:lnTo>
                    <a:lnTo>
                      <a:pt x="193" y="1120"/>
                    </a:lnTo>
                    <a:lnTo>
                      <a:pt x="193" y="1844"/>
                    </a:lnTo>
                    <a:lnTo>
                      <a:pt x="938" y="1844"/>
                    </a:lnTo>
                    <a:lnTo>
                      <a:pt x="959" y="1796"/>
                    </a:lnTo>
                    <a:lnTo>
                      <a:pt x="988" y="1752"/>
                    </a:lnTo>
                    <a:lnTo>
                      <a:pt x="1026" y="1715"/>
                    </a:lnTo>
                    <a:lnTo>
                      <a:pt x="1067" y="1682"/>
                    </a:lnTo>
                    <a:lnTo>
                      <a:pt x="1116" y="1659"/>
                    </a:lnTo>
                    <a:lnTo>
                      <a:pt x="1168" y="1644"/>
                    </a:lnTo>
                    <a:lnTo>
                      <a:pt x="1224" y="1639"/>
                    </a:lnTo>
                    <a:lnTo>
                      <a:pt x="1278" y="1644"/>
                    </a:lnTo>
                    <a:lnTo>
                      <a:pt x="1330" y="1659"/>
                    </a:lnTo>
                    <a:lnTo>
                      <a:pt x="1379" y="1682"/>
                    </a:lnTo>
                    <a:lnTo>
                      <a:pt x="1420" y="1715"/>
                    </a:lnTo>
                    <a:lnTo>
                      <a:pt x="1458" y="1752"/>
                    </a:lnTo>
                    <a:lnTo>
                      <a:pt x="1487" y="1796"/>
                    </a:lnTo>
                    <a:lnTo>
                      <a:pt x="1508" y="1844"/>
                    </a:lnTo>
                    <a:lnTo>
                      <a:pt x="1735" y="1844"/>
                    </a:lnTo>
                    <a:lnTo>
                      <a:pt x="1867" y="1012"/>
                    </a:lnTo>
                    <a:lnTo>
                      <a:pt x="301" y="1012"/>
                    </a:lnTo>
                    <a:close/>
                    <a:moveTo>
                      <a:pt x="403" y="704"/>
                    </a:moveTo>
                    <a:lnTo>
                      <a:pt x="400" y="706"/>
                    </a:lnTo>
                    <a:lnTo>
                      <a:pt x="398" y="708"/>
                    </a:lnTo>
                    <a:lnTo>
                      <a:pt x="398" y="711"/>
                    </a:lnTo>
                    <a:lnTo>
                      <a:pt x="398" y="819"/>
                    </a:lnTo>
                    <a:lnTo>
                      <a:pt x="616" y="819"/>
                    </a:lnTo>
                    <a:lnTo>
                      <a:pt x="616" y="711"/>
                    </a:lnTo>
                    <a:lnTo>
                      <a:pt x="614" y="708"/>
                    </a:lnTo>
                    <a:lnTo>
                      <a:pt x="612" y="706"/>
                    </a:lnTo>
                    <a:lnTo>
                      <a:pt x="608" y="704"/>
                    </a:lnTo>
                    <a:lnTo>
                      <a:pt x="403" y="704"/>
                    </a:lnTo>
                    <a:close/>
                    <a:moveTo>
                      <a:pt x="4707" y="602"/>
                    </a:moveTo>
                    <a:lnTo>
                      <a:pt x="4703" y="603"/>
                    </a:lnTo>
                    <a:lnTo>
                      <a:pt x="4702" y="605"/>
                    </a:lnTo>
                    <a:lnTo>
                      <a:pt x="4702" y="609"/>
                    </a:lnTo>
                    <a:lnTo>
                      <a:pt x="4702" y="819"/>
                    </a:lnTo>
                    <a:lnTo>
                      <a:pt x="5328" y="819"/>
                    </a:lnTo>
                    <a:lnTo>
                      <a:pt x="5328" y="609"/>
                    </a:lnTo>
                    <a:lnTo>
                      <a:pt x="5328" y="605"/>
                    </a:lnTo>
                    <a:lnTo>
                      <a:pt x="5324" y="603"/>
                    </a:lnTo>
                    <a:lnTo>
                      <a:pt x="5323" y="602"/>
                    </a:lnTo>
                    <a:lnTo>
                      <a:pt x="4707" y="602"/>
                    </a:lnTo>
                    <a:close/>
                    <a:moveTo>
                      <a:pt x="2126" y="602"/>
                    </a:moveTo>
                    <a:lnTo>
                      <a:pt x="1946" y="1751"/>
                    </a:lnTo>
                    <a:lnTo>
                      <a:pt x="2020" y="1664"/>
                    </a:lnTo>
                    <a:lnTo>
                      <a:pt x="2102" y="1583"/>
                    </a:lnTo>
                    <a:lnTo>
                      <a:pt x="2192" y="1511"/>
                    </a:lnTo>
                    <a:lnTo>
                      <a:pt x="2288" y="1446"/>
                    </a:lnTo>
                    <a:lnTo>
                      <a:pt x="2389" y="1390"/>
                    </a:lnTo>
                    <a:lnTo>
                      <a:pt x="2497" y="1344"/>
                    </a:lnTo>
                    <a:lnTo>
                      <a:pt x="2608" y="1306"/>
                    </a:lnTo>
                    <a:lnTo>
                      <a:pt x="2723" y="1279"/>
                    </a:lnTo>
                    <a:lnTo>
                      <a:pt x="2842" y="1261"/>
                    </a:lnTo>
                    <a:lnTo>
                      <a:pt x="2965" y="1255"/>
                    </a:lnTo>
                    <a:lnTo>
                      <a:pt x="3087" y="1261"/>
                    </a:lnTo>
                    <a:lnTo>
                      <a:pt x="3208" y="1279"/>
                    </a:lnTo>
                    <a:lnTo>
                      <a:pt x="3323" y="1306"/>
                    </a:lnTo>
                    <a:lnTo>
                      <a:pt x="3434" y="1344"/>
                    </a:lnTo>
                    <a:lnTo>
                      <a:pt x="3541" y="1390"/>
                    </a:lnTo>
                    <a:lnTo>
                      <a:pt x="3643" y="1446"/>
                    </a:lnTo>
                    <a:lnTo>
                      <a:pt x="3739" y="1511"/>
                    </a:lnTo>
                    <a:lnTo>
                      <a:pt x="3827" y="1583"/>
                    </a:lnTo>
                    <a:lnTo>
                      <a:pt x="3910" y="1664"/>
                    </a:lnTo>
                    <a:lnTo>
                      <a:pt x="3985" y="1751"/>
                    </a:lnTo>
                    <a:lnTo>
                      <a:pt x="3805" y="602"/>
                    </a:lnTo>
                    <a:lnTo>
                      <a:pt x="2126" y="602"/>
                    </a:lnTo>
                    <a:close/>
                    <a:moveTo>
                      <a:pt x="1121" y="602"/>
                    </a:moveTo>
                    <a:lnTo>
                      <a:pt x="1118" y="603"/>
                    </a:lnTo>
                    <a:lnTo>
                      <a:pt x="1116" y="605"/>
                    </a:lnTo>
                    <a:lnTo>
                      <a:pt x="1114" y="609"/>
                    </a:lnTo>
                    <a:lnTo>
                      <a:pt x="1114" y="819"/>
                    </a:lnTo>
                    <a:lnTo>
                      <a:pt x="1537" y="819"/>
                    </a:lnTo>
                    <a:lnTo>
                      <a:pt x="1537" y="609"/>
                    </a:lnTo>
                    <a:lnTo>
                      <a:pt x="1535" y="605"/>
                    </a:lnTo>
                    <a:lnTo>
                      <a:pt x="1534" y="603"/>
                    </a:lnTo>
                    <a:lnTo>
                      <a:pt x="1530" y="602"/>
                    </a:lnTo>
                    <a:lnTo>
                      <a:pt x="1121" y="602"/>
                    </a:lnTo>
                    <a:close/>
                    <a:moveTo>
                      <a:pt x="2398" y="191"/>
                    </a:moveTo>
                    <a:lnTo>
                      <a:pt x="2236" y="409"/>
                    </a:lnTo>
                    <a:lnTo>
                      <a:pt x="3695" y="409"/>
                    </a:lnTo>
                    <a:lnTo>
                      <a:pt x="3532" y="191"/>
                    </a:lnTo>
                    <a:lnTo>
                      <a:pt x="2398" y="191"/>
                    </a:lnTo>
                    <a:close/>
                    <a:moveTo>
                      <a:pt x="2351" y="0"/>
                    </a:moveTo>
                    <a:lnTo>
                      <a:pt x="3580" y="0"/>
                    </a:lnTo>
                    <a:lnTo>
                      <a:pt x="3609" y="4"/>
                    </a:lnTo>
                    <a:lnTo>
                      <a:pt x="3636" y="16"/>
                    </a:lnTo>
                    <a:lnTo>
                      <a:pt x="3658" y="38"/>
                    </a:lnTo>
                    <a:lnTo>
                      <a:pt x="3964" y="448"/>
                    </a:lnTo>
                    <a:lnTo>
                      <a:pt x="3965" y="448"/>
                    </a:lnTo>
                    <a:lnTo>
                      <a:pt x="3969" y="454"/>
                    </a:lnTo>
                    <a:lnTo>
                      <a:pt x="3971" y="457"/>
                    </a:lnTo>
                    <a:lnTo>
                      <a:pt x="3973" y="463"/>
                    </a:lnTo>
                    <a:lnTo>
                      <a:pt x="3974" y="465"/>
                    </a:lnTo>
                    <a:lnTo>
                      <a:pt x="3976" y="470"/>
                    </a:lnTo>
                    <a:lnTo>
                      <a:pt x="3978" y="474"/>
                    </a:lnTo>
                    <a:lnTo>
                      <a:pt x="3978" y="475"/>
                    </a:lnTo>
                    <a:lnTo>
                      <a:pt x="3982" y="488"/>
                    </a:lnTo>
                    <a:lnTo>
                      <a:pt x="3982" y="490"/>
                    </a:lnTo>
                    <a:lnTo>
                      <a:pt x="3982" y="492"/>
                    </a:lnTo>
                    <a:lnTo>
                      <a:pt x="3982" y="492"/>
                    </a:lnTo>
                    <a:lnTo>
                      <a:pt x="4034" y="819"/>
                    </a:lnTo>
                    <a:lnTo>
                      <a:pt x="4509" y="819"/>
                    </a:lnTo>
                    <a:lnTo>
                      <a:pt x="4509" y="609"/>
                    </a:lnTo>
                    <a:lnTo>
                      <a:pt x="4514" y="562"/>
                    </a:lnTo>
                    <a:lnTo>
                      <a:pt x="4529" y="520"/>
                    </a:lnTo>
                    <a:lnTo>
                      <a:pt x="4552" y="484"/>
                    </a:lnTo>
                    <a:lnTo>
                      <a:pt x="4583" y="454"/>
                    </a:lnTo>
                    <a:lnTo>
                      <a:pt x="4621" y="430"/>
                    </a:lnTo>
                    <a:lnTo>
                      <a:pt x="4662" y="414"/>
                    </a:lnTo>
                    <a:lnTo>
                      <a:pt x="4707" y="409"/>
                    </a:lnTo>
                    <a:lnTo>
                      <a:pt x="5323" y="409"/>
                    </a:lnTo>
                    <a:lnTo>
                      <a:pt x="5368" y="414"/>
                    </a:lnTo>
                    <a:lnTo>
                      <a:pt x="5409" y="430"/>
                    </a:lnTo>
                    <a:lnTo>
                      <a:pt x="5447" y="454"/>
                    </a:lnTo>
                    <a:lnTo>
                      <a:pt x="5477" y="484"/>
                    </a:lnTo>
                    <a:lnTo>
                      <a:pt x="5501" y="520"/>
                    </a:lnTo>
                    <a:lnTo>
                      <a:pt x="5515" y="562"/>
                    </a:lnTo>
                    <a:lnTo>
                      <a:pt x="5521" y="609"/>
                    </a:lnTo>
                    <a:lnTo>
                      <a:pt x="5521" y="819"/>
                    </a:lnTo>
                    <a:lnTo>
                      <a:pt x="5629" y="819"/>
                    </a:lnTo>
                    <a:lnTo>
                      <a:pt x="5683" y="825"/>
                    </a:lnTo>
                    <a:lnTo>
                      <a:pt x="5735" y="839"/>
                    </a:lnTo>
                    <a:lnTo>
                      <a:pt x="5782" y="861"/>
                    </a:lnTo>
                    <a:lnTo>
                      <a:pt x="5823" y="890"/>
                    </a:lnTo>
                    <a:lnTo>
                      <a:pt x="5859" y="928"/>
                    </a:lnTo>
                    <a:lnTo>
                      <a:pt x="5890" y="969"/>
                    </a:lnTo>
                    <a:lnTo>
                      <a:pt x="5911" y="1016"/>
                    </a:lnTo>
                    <a:lnTo>
                      <a:pt x="5926" y="1066"/>
                    </a:lnTo>
                    <a:lnTo>
                      <a:pt x="5931" y="1120"/>
                    </a:lnTo>
                    <a:lnTo>
                      <a:pt x="5931" y="3991"/>
                    </a:lnTo>
                    <a:lnTo>
                      <a:pt x="5926" y="4045"/>
                    </a:lnTo>
                    <a:lnTo>
                      <a:pt x="5911" y="4097"/>
                    </a:lnTo>
                    <a:lnTo>
                      <a:pt x="5890" y="4144"/>
                    </a:lnTo>
                    <a:lnTo>
                      <a:pt x="5859" y="4186"/>
                    </a:lnTo>
                    <a:lnTo>
                      <a:pt x="5823" y="4222"/>
                    </a:lnTo>
                    <a:lnTo>
                      <a:pt x="5782" y="4252"/>
                    </a:lnTo>
                    <a:lnTo>
                      <a:pt x="5735" y="4274"/>
                    </a:lnTo>
                    <a:lnTo>
                      <a:pt x="5683" y="4288"/>
                    </a:lnTo>
                    <a:lnTo>
                      <a:pt x="5629" y="4292"/>
                    </a:lnTo>
                    <a:lnTo>
                      <a:pt x="301" y="4292"/>
                    </a:lnTo>
                    <a:lnTo>
                      <a:pt x="247" y="4288"/>
                    </a:lnTo>
                    <a:lnTo>
                      <a:pt x="196" y="4274"/>
                    </a:lnTo>
                    <a:lnTo>
                      <a:pt x="149" y="4252"/>
                    </a:lnTo>
                    <a:lnTo>
                      <a:pt x="108" y="4222"/>
                    </a:lnTo>
                    <a:lnTo>
                      <a:pt x="70" y="4186"/>
                    </a:lnTo>
                    <a:lnTo>
                      <a:pt x="41" y="4144"/>
                    </a:lnTo>
                    <a:lnTo>
                      <a:pt x="18" y="4097"/>
                    </a:lnTo>
                    <a:lnTo>
                      <a:pt x="5" y="4045"/>
                    </a:lnTo>
                    <a:lnTo>
                      <a:pt x="0" y="3991"/>
                    </a:lnTo>
                    <a:lnTo>
                      <a:pt x="0" y="1120"/>
                    </a:lnTo>
                    <a:lnTo>
                      <a:pt x="5" y="1066"/>
                    </a:lnTo>
                    <a:lnTo>
                      <a:pt x="20" y="1014"/>
                    </a:lnTo>
                    <a:lnTo>
                      <a:pt x="43" y="965"/>
                    </a:lnTo>
                    <a:lnTo>
                      <a:pt x="74" y="922"/>
                    </a:lnTo>
                    <a:lnTo>
                      <a:pt x="112" y="886"/>
                    </a:lnTo>
                    <a:lnTo>
                      <a:pt x="157" y="857"/>
                    </a:lnTo>
                    <a:lnTo>
                      <a:pt x="205" y="836"/>
                    </a:lnTo>
                    <a:lnTo>
                      <a:pt x="205" y="711"/>
                    </a:lnTo>
                    <a:lnTo>
                      <a:pt x="211" y="665"/>
                    </a:lnTo>
                    <a:lnTo>
                      <a:pt x="225" y="623"/>
                    </a:lnTo>
                    <a:lnTo>
                      <a:pt x="248" y="587"/>
                    </a:lnTo>
                    <a:lnTo>
                      <a:pt x="279" y="557"/>
                    </a:lnTo>
                    <a:lnTo>
                      <a:pt x="317" y="533"/>
                    </a:lnTo>
                    <a:lnTo>
                      <a:pt x="358" y="517"/>
                    </a:lnTo>
                    <a:lnTo>
                      <a:pt x="403" y="511"/>
                    </a:lnTo>
                    <a:lnTo>
                      <a:pt x="608" y="511"/>
                    </a:lnTo>
                    <a:lnTo>
                      <a:pt x="653" y="517"/>
                    </a:lnTo>
                    <a:lnTo>
                      <a:pt x="695" y="533"/>
                    </a:lnTo>
                    <a:lnTo>
                      <a:pt x="733" y="557"/>
                    </a:lnTo>
                    <a:lnTo>
                      <a:pt x="763" y="587"/>
                    </a:lnTo>
                    <a:lnTo>
                      <a:pt x="787" y="623"/>
                    </a:lnTo>
                    <a:lnTo>
                      <a:pt x="801" y="665"/>
                    </a:lnTo>
                    <a:lnTo>
                      <a:pt x="806" y="711"/>
                    </a:lnTo>
                    <a:lnTo>
                      <a:pt x="806" y="819"/>
                    </a:lnTo>
                    <a:lnTo>
                      <a:pt x="922" y="819"/>
                    </a:lnTo>
                    <a:lnTo>
                      <a:pt x="922" y="609"/>
                    </a:lnTo>
                    <a:lnTo>
                      <a:pt x="927" y="562"/>
                    </a:lnTo>
                    <a:lnTo>
                      <a:pt x="943" y="520"/>
                    </a:lnTo>
                    <a:lnTo>
                      <a:pt x="967" y="484"/>
                    </a:lnTo>
                    <a:lnTo>
                      <a:pt x="997" y="454"/>
                    </a:lnTo>
                    <a:lnTo>
                      <a:pt x="1033" y="430"/>
                    </a:lnTo>
                    <a:lnTo>
                      <a:pt x="1075" y="414"/>
                    </a:lnTo>
                    <a:lnTo>
                      <a:pt x="1121" y="409"/>
                    </a:lnTo>
                    <a:lnTo>
                      <a:pt x="1530" y="409"/>
                    </a:lnTo>
                    <a:lnTo>
                      <a:pt x="1577" y="414"/>
                    </a:lnTo>
                    <a:lnTo>
                      <a:pt x="1618" y="430"/>
                    </a:lnTo>
                    <a:lnTo>
                      <a:pt x="1654" y="454"/>
                    </a:lnTo>
                    <a:lnTo>
                      <a:pt x="1685" y="484"/>
                    </a:lnTo>
                    <a:lnTo>
                      <a:pt x="1708" y="520"/>
                    </a:lnTo>
                    <a:lnTo>
                      <a:pt x="1724" y="562"/>
                    </a:lnTo>
                    <a:lnTo>
                      <a:pt x="1730" y="609"/>
                    </a:lnTo>
                    <a:lnTo>
                      <a:pt x="1730" y="819"/>
                    </a:lnTo>
                    <a:lnTo>
                      <a:pt x="1897" y="819"/>
                    </a:lnTo>
                    <a:lnTo>
                      <a:pt x="1948" y="492"/>
                    </a:lnTo>
                    <a:lnTo>
                      <a:pt x="1948" y="492"/>
                    </a:lnTo>
                    <a:lnTo>
                      <a:pt x="1948" y="490"/>
                    </a:lnTo>
                    <a:lnTo>
                      <a:pt x="1949" y="488"/>
                    </a:lnTo>
                    <a:lnTo>
                      <a:pt x="1951" y="475"/>
                    </a:lnTo>
                    <a:lnTo>
                      <a:pt x="1953" y="474"/>
                    </a:lnTo>
                    <a:lnTo>
                      <a:pt x="1953" y="470"/>
                    </a:lnTo>
                    <a:lnTo>
                      <a:pt x="1957" y="465"/>
                    </a:lnTo>
                    <a:lnTo>
                      <a:pt x="1957" y="463"/>
                    </a:lnTo>
                    <a:lnTo>
                      <a:pt x="1960" y="457"/>
                    </a:lnTo>
                    <a:lnTo>
                      <a:pt x="1962" y="454"/>
                    </a:lnTo>
                    <a:lnTo>
                      <a:pt x="1966" y="448"/>
                    </a:lnTo>
                    <a:lnTo>
                      <a:pt x="1966" y="448"/>
                    </a:lnTo>
                    <a:lnTo>
                      <a:pt x="2273" y="38"/>
                    </a:lnTo>
                    <a:lnTo>
                      <a:pt x="2295" y="16"/>
                    </a:lnTo>
                    <a:lnTo>
                      <a:pt x="2320" y="4"/>
                    </a:lnTo>
                    <a:lnTo>
                      <a:pt x="2351"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latin typeface="+mn-lt"/>
                </a:endParaRPr>
              </a:p>
            </p:txBody>
          </p:sp>
          <p:sp>
            <p:nvSpPr>
              <p:cNvPr id="42"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latin typeface="+mn-lt"/>
                </a:endParaRPr>
              </a:p>
            </p:txBody>
          </p:sp>
          <p:sp>
            <p:nvSpPr>
              <p:cNvPr id="43"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headEnd/>
                <a:tailEnd/>
              </a:ln>
            </p:spPr>
            <p:txBody>
              <a:bodyPr lIns="91416" tIns="45708" rIns="91416" bIns="45708"/>
              <a:lstStyle/>
              <a:p>
                <a:pPr eaLnBrk="1" fontAlgn="auto" hangingPunct="1">
                  <a:spcBef>
                    <a:spcPts val="0"/>
                  </a:spcBef>
                  <a:spcAft>
                    <a:spcPts val="0"/>
                  </a:spcAft>
                  <a:defRPr/>
                </a:pPr>
                <a:endParaRPr lang="en-US" sz="2399">
                  <a:latin typeface="+mn-lt"/>
                </a:endParaRPr>
              </a:p>
            </p:txBody>
          </p:sp>
        </p:grpSp>
      </p:grpSp>
      <p:grpSp>
        <p:nvGrpSpPr>
          <p:cNvPr id="6152" name="Group 15"/>
          <p:cNvGrpSpPr>
            <a:grpSpLocks/>
          </p:cNvGrpSpPr>
          <p:nvPr/>
        </p:nvGrpSpPr>
        <p:grpSpPr bwMode="auto">
          <a:xfrm>
            <a:off x="4889500" y="1903413"/>
            <a:ext cx="2743200" cy="2743200"/>
            <a:chOff x="583891" y="2057400"/>
            <a:chExt cx="2743200" cy="2743200"/>
          </a:xfrm>
        </p:grpSpPr>
        <p:sp>
          <p:nvSpPr>
            <p:cNvPr id="45" name="Oval 13"/>
            <p:cNvSpPr/>
            <p:nvPr/>
          </p:nvSpPr>
          <p:spPr>
            <a:xfrm>
              <a:off x="583891" y="2057400"/>
              <a:ext cx="2743200" cy="2743200"/>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a:p>
          </p:txBody>
        </p:sp>
        <p:sp>
          <p:nvSpPr>
            <p:cNvPr id="46" name="TextBox 14"/>
            <p:cNvSpPr txBox="1"/>
            <p:nvPr/>
          </p:nvSpPr>
          <p:spPr>
            <a:xfrm>
              <a:off x="849004" y="2320925"/>
              <a:ext cx="2212975" cy="2216150"/>
            </a:xfrm>
            <a:prstGeom prst="rect">
              <a:avLst/>
            </a:prstGeom>
            <a:noFill/>
          </p:spPr>
          <p:txBody>
            <a:bodyPr anchor="ctr">
              <a:spAutoFit/>
            </a:bodyPr>
            <a:lstStyle/>
            <a:p>
              <a:pPr algn="ctr" eaLnBrk="1" fontAlgn="auto" hangingPunct="1">
                <a:spcBef>
                  <a:spcPts val="0"/>
                </a:spcBef>
                <a:spcAft>
                  <a:spcPts val="0"/>
                </a:spcAft>
                <a:defRPr/>
              </a:pPr>
              <a:endParaRPr lang="en-US" sz="13796" b="1" spc="-300" dirty="0">
                <a:solidFill>
                  <a:schemeClr val="accent1"/>
                </a:solidFill>
                <a:latin typeface="+mn-lt"/>
              </a:endParaRPr>
            </a:p>
          </p:txBody>
        </p:sp>
      </p:grpSp>
      <p:pic>
        <p:nvPicPr>
          <p:cNvPr id="55" name="Imagen 54"/>
          <p:cNvPicPr>
            <a:picLocks noChangeAspect="1"/>
          </p:cNvPicPr>
          <p:nvPr/>
        </p:nvPicPr>
        <p:blipFill rotWithShape="1">
          <a:blip r:embed="rId2"/>
          <a:srcRect l="12117" t="23634" r="10474" b="6249"/>
          <a:stretch/>
        </p:blipFill>
        <p:spPr>
          <a:xfrm>
            <a:off x="8066881" y="1940501"/>
            <a:ext cx="3738465" cy="1903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7" name="Oval 6"/>
          <p:cNvSpPr/>
          <p:nvPr/>
        </p:nvSpPr>
        <p:spPr>
          <a:xfrm>
            <a:off x="95250" y="5268913"/>
            <a:ext cx="869950" cy="901700"/>
          </a:xfrm>
          <a:prstGeom prst="ellipse">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2399"/>
          </a:p>
        </p:txBody>
      </p:sp>
      <p:sp>
        <p:nvSpPr>
          <p:cNvPr id="6156" name="CuadroTexto 57"/>
          <p:cNvSpPr txBox="1">
            <a:spLocks noChangeArrowheads="1"/>
          </p:cNvSpPr>
          <p:nvPr/>
        </p:nvSpPr>
        <p:spPr bwMode="auto">
          <a:xfrm>
            <a:off x="238125" y="5340350"/>
            <a:ext cx="628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400">
                <a:latin typeface="Arial Black" panose="020B0A04020102020204" pitchFamily="34" charset="0"/>
              </a:rPr>
              <a:t>1</a:t>
            </a:r>
          </a:p>
        </p:txBody>
      </p:sp>
      <p:sp>
        <p:nvSpPr>
          <p:cNvPr id="6157" name="CuadroTexto 58"/>
          <p:cNvSpPr txBox="1">
            <a:spLocks noChangeArrowheads="1"/>
          </p:cNvSpPr>
          <p:nvPr/>
        </p:nvSpPr>
        <p:spPr bwMode="auto">
          <a:xfrm>
            <a:off x="814388" y="4210050"/>
            <a:ext cx="628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400">
                <a:latin typeface="Arial Black" panose="020B0A04020102020204" pitchFamily="34" charset="0"/>
              </a:rPr>
              <a:t>2</a:t>
            </a:r>
          </a:p>
        </p:txBody>
      </p:sp>
      <p:sp>
        <p:nvSpPr>
          <p:cNvPr id="60" name="Oval 6"/>
          <p:cNvSpPr/>
          <p:nvPr/>
        </p:nvSpPr>
        <p:spPr>
          <a:xfrm>
            <a:off x="1312863" y="2819400"/>
            <a:ext cx="869950" cy="903288"/>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2399"/>
          </a:p>
        </p:txBody>
      </p:sp>
      <p:sp>
        <p:nvSpPr>
          <p:cNvPr id="6159" name="CuadroTexto 60"/>
          <p:cNvSpPr txBox="1">
            <a:spLocks noChangeArrowheads="1"/>
          </p:cNvSpPr>
          <p:nvPr/>
        </p:nvSpPr>
        <p:spPr bwMode="auto">
          <a:xfrm>
            <a:off x="1457325" y="2892425"/>
            <a:ext cx="627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400" dirty="0">
                <a:latin typeface="Arial Black" panose="020B0A04020102020204" pitchFamily="34" charset="0"/>
              </a:rPr>
              <a:t>3</a:t>
            </a:r>
          </a:p>
        </p:txBody>
      </p:sp>
      <p:sp>
        <p:nvSpPr>
          <p:cNvPr id="62" name="Oval 6"/>
          <p:cNvSpPr/>
          <p:nvPr/>
        </p:nvSpPr>
        <p:spPr>
          <a:xfrm>
            <a:off x="1960563" y="1595438"/>
            <a:ext cx="869950" cy="903287"/>
          </a:xfrm>
          <a:prstGeom prst="ellipse">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2399"/>
          </a:p>
        </p:txBody>
      </p:sp>
      <p:sp>
        <p:nvSpPr>
          <p:cNvPr id="6161" name="CuadroTexto 62"/>
          <p:cNvSpPr txBox="1">
            <a:spLocks noChangeArrowheads="1"/>
          </p:cNvSpPr>
          <p:nvPr/>
        </p:nvSpPr>
        <p:spPr bwMode="auto">
          <a:xfrm>
            <a:off x="2105025" y="1668463"/>
            <a:ext cx="627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400" dirty="0">
                <a:latin typeface="Arial Black" panose="020B0A04020102020204" pitchFamily="34" charset="0"/>
              </a:rPr>
              <a:t>4</a:t>
            </a:r>
          </a:p>
        </p:txBody>
      </p:sp>
      <p:sp>
        <p:nvSpPr>
          <p:cNvPr id="64" name="Oval 6"/>
          <p:cNvSpPr/>
          <p:nvPr/>
        </p:nvSpPr>
        <p:spPr>
          <a:xfrm>
            <a:off x="2759075" y="476250"/>
            <a:ext cx="869950" cy="903288"/>
          </a:xfrm>
          <a:prstGeom prst="ellipse">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2399" dirty="0"/>
          </a:p>
        </p:txBody>
      </p:sp>
      <p:sp>
        <p:nvSpPr>
          <p:cNvPr id="6163" name="CuadroTexto 64"/>
          <p:cNvSpPr txBox="1">
            <a:spLocks noChangeArrowheads="1"/>
          </p:cNvSpPr>
          <p:nvPr/>
        </p:nvSpPr>
        <p:spPr bwMode="auto">
          <a:xfrm>
            <a:off x="2924175" y="538163"/>
            <a:ext cx="6270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400">
                <a:latin typeface="Arial Black" panose="020B0A04020102020204" pitchFamily="34" charset="0"/>
              </a:rPr>
              <a:t>5</a:t>
            </a:r>
          </a:p>
        </p:txBody>
      </p:sp>
      <p:pic>
        <p:nvPicPr>
          <p:cNvPr id="616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2351088"/>
            <a:ext cx="2132012"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4288" y="5715000"/>
            <a:ext cx="8651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98163" y="5694363"/>
            <a:ext cx="1252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8888" y="5734050"/>
            <a:ext cx="194786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558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95087" y="363915"/>
            <a:ext cx="10867796" cy="5386090"/>
          </a:xfrm>
          <a:prstGeom prst="rect">
            <a:avLst/>
          </a:prstGeom>
          <a:noFill/>
        </p:spPr>
        <p:txBody>
          <a:bodyPr wrap="square" rtlCol="0">
            <a:spAutoFit/>
          </a:bodyPr>
          <a:lstStyle/>
          <a:p>
            <a:r>
              <a:rPr lang="es-ES" sz="2800" b="1" dirty="0" smtClean="0">
                <a:latin typeface="Arial Narrow" panose="020B0606020202030204" pitchFamily="34" charset="0"/>
              </a:rPr>
              <a:t>Decreto 33 </a:t>
            </a:r>
            <a:r>
              <a:rPr lang="es-ES" sz="2600" b="1" dirty="0" smtClean="0">
                <a:solidFill>
                  <a:srgbClr val="FF0000"/>
                </a:solidFill>
                <a:latin typeface="Arial Narrow" panose="020B0606020202030204" pitchFamily="34" charset="0"/>
              </a:rPr>
              <a:t>PARA LA GESTIÓN ESTRATÉGICA DEL DESARROLLO TERRITORIAL </a:t>
            </a:r>
          </a:p>
          <a:p>
            <a:endParaRPr lang="es-ES" sz="2800" b="1" dirty="0" smtClean="0">
              <a:solidFill>
                <a:srgbClr val="FF0000"/>
              </a:solidFill>
              <a:latin typeface="Arial Narrow" panose="020B0606020202030204" pitchFamily="34" charset="0"/>
            </a:endParaRPr>
          </a:p>
          <a:p>
            <a:pPr algn="just"/>
            <a:endParaRPr lang="es-ES" sz="2400" dirty="0">
              <a:latin typeface="Arial Narrow" panose="020B0606020202030204" pitchFamily="34" charset="0"/>
            </a:endParaRP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Artículo 17.1 Para la elaboración de la cartera de proyectos de sus territorios el Consejo de la Administración Municipal  y el Gobernador tienen en cuenta </a:t>
            </a:r>
            <a:r>
              <a:rPr lang="es-ES" sz="2400" b="1" dirty="0" smtClean="0">
                <a:latin typeface="Arial Narrow" panose="020B0606020202030204" pitchFamily="34" charset="0"/>
              </a:rPr>
              <a:t>la identificación, jerarquización y análisis de las iniciativas que responden a intereses locales  desde la perspectiva de gobierno</a:t>
            </a:r>
            <a:r>
              <a:rPr lang="es-ES" sz="2400" dirty="0" smtClean="0">
                <a:latin typeface="Arial Narrow" panose="020B0606020202030204" pitchFamily="34" charset="0"/>
              </a:rPr>
              <a:t>, </a:t>
            </a:r>
            <a:r>
              <a:rPr lang="es-ES" sz="2400" b="1" dirty="0" smtClean="0">
                <a:latin typeface="Arial Narrow" panose="020B0606020202030204" pitchFamily="34" charset="0"/>
              </a:rPr>
              <a:t>de otros actores institucionales y de la población</a:t>
            </a:r>
            <a:r>
              <a:rPr lang="es-ES" sz="2400" dirty="0" smtClean="0">
                <a:latin typeface="Arial Narrow" panose="020B0606020202030204" pitchFamily="34" charset="0"/>
              </a:rPr>
              <a:t>.</a:t>
            </a:r>
          </a:p>
          <a:p>
            <a:pPr algn="just"/>
            <a:endParaRPr lang="es-ES" sz="2400" dirty="0">
              <a:latin typeface="Arial Narrow" panose="020B0606020202030204" pitchFamily="34" charset="0"/>
            </a:endParaRPr>
          </a:p>
          <a:p>
            <a:pPr algn="just"/>
            <a:r>
              <a:rPr lang="es-ES" sz="2400" dirty="0" smtClean="0">
                <a:latin typeface="Arial Narrow" panose="020B0606020202030204" pitchFamily="34" charset="0"/>
              </a:rPr>
              <a:t>2. </a:t>
            </a:r>
            <a:r>
              <a:rPr lang="es-ES" sz="2400" dirty="0" smtClean="0">
                <a:latin typeface="Arial Narrow" panose="020B0606020202030204" pitchFamily="34" charset="0"/>
              </a:rPr>
              <a:t>También consideran las oportunidades que ofrece </a:t>
            </a:r>
            <a:r>
              <a:rPr lang="es-ES" sz="2400" dirty="0" smtClean="0">
                <a:latin typeface="Arial Narrow" panose="020B0606020202030204" pitchFamily="34" charset="0"/>
              </a:rPr>
              <a:t>la</a:t>
            </a:r>
          </a:p>
          <a:p>
            <a:pPr algn="just"/>
            <a:r>
              <a:rPr lang="es-ES" sz="2400" dirty="0" smtClean="0">
                <a:latin typeface="Arial Narrow" panose="020B0606020202030204" pitchFamily="34" charset="0"/>
              </a:rPr>
              <a:t> </a:t>
            </a:r>
            <a:r>
              <a:rPr lang="es-ES" sz="2400" dirty="0" smtClean="0">
                <a:latin typeface="Arial Narrow" panose="020B0606020202030204" pitchFamily="34" charset="0"/>
              </a:rPr>
              <a:t>inversión extranjera, de conformidad con lo </a:t>
            </a:r>
            <a:r>
              <a:rPr lang="es-ES" sz="2400" dirty="0" smtClean="0">
                <a:latin typeface="Arial Narrow" panose="020B0606020202030204" pitchFamily="34" charset="0"/>
              </a:rPr>
              <a:t>previsto</a:t>
            </a:r>
          </a:p>
          <a:p>
            <a:pPr algn="just"/>
            <a:r>
              <a:rPr lang="es-ES" sz="2400" dirty="0" smtClean="0">
                <a:latin typeface="Arial Narrow" panose="020B0606020202030204" pitchFamily="34" charset="0"/>
              </a:rPr>
              <a:t> </a:t>
            </a:r>
            <a:r>
              <a:rPr lang="es-ES" sz="2400" dirty="0" smtClean="0">
                <a:latin typeface="Arial Narrow" panose="020B0606020202030204" pitchFamily="34" charset="0"/>
              </a:rPr>
              <a:t>en el ordenamiento jurídico.</a:t>
            </a:r>
          </a:p>
          <a:p>
            <a:pPr algn="just"/>
            <a:endParaRPr lang="es-ES" sz="2400" dirty="0">
              <a:latin typeface="Arial Narrow" panose="020B0606020202030204" pitchFamily="34" charset="0"/>
            </a:endParaRPr>
          </a:p>
          <a:p>
            <a:pPr algn="just"/>
            <a:endParaRPr lang="es-ES" sz="2400" dirty="0">
              <a:latin typeface="Arial Narrow" panose="020B0606020202030204" pitchFamily="34" charset="0"/>
            </a:endParaRPr>
          </a:p>
        </p:txBody>
      </p:sp>
      <p:pic>
        <p:nvPicPr>
          <p:cNvPr id="3"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9327" y="5788163"/>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7981" y="5788163"/>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38720" y="5828673"/>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3668" y="5788163"/>
            <a:ext cx="999215" cy="71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10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2132" y="420914"/>
            <a:ext cx="8868229" cy="7848302"/>
          </a:xfrm>
          <a:prstGeom prst="rect">
            <a:avLst/>
          </a:prstGeom>
          <a:noFill/>
        </p:spPr>
        <p:txBody>
          <a:bodyPr wrap="square" rtlCol="0">
            <a:spAutoFit/>
          </a:bodyPr>
          <a:lstStyle/>
          <a:p>
            <a:r>
              <a:rPr lang="es-ES" sz="2400" b="1" dirty="0" smtClean="0">
                <a:latin typeface="Arial Narrow" panose="020B0606020202030204" pitchFamily="34" charset="0"/>
              </a:rPr>
              <a:t>Artículo 31.1. El PDL puede contar con recursos financieros provenientes de las siguientes fuentes</a:t>
            </a:r>
            <a:r>
              <a:rPr lang="es-ES" sz="2400" dirty="0" smtClean="0">
                <a:latin typeface="Arial Narrow" panose="020B0606020202030204" pitchFamily="34" charset="0"/>
              </a:rPr>
              <a:t>:</a:t>
            </a:r>
          </a:p>
          <a:p>
            <a:pPr marL="457200" indent="-457200">
              <a:buAutoNum type="alphaLcParenR"/>
            </a:pPr>
            <a:r>
              <a:rPr lang="es-ES" sz="2400" dirty="0" smtClean="0">
                <a:latin typeface="Arial Narrow" panose="020B0606020202030204" pitchFamily="34" charset="0"/>
              </a:rPr>
              <a:t>Contribución Territorial para el Desarrollo Local;</a:t>
            </a:r>
          </a:p>
          <a:p>
            <a:pPr marL="457200" indent="-457200">
              <a:buAutoNum type="alphaLcParenR"/>
            </a:pPr>
            <a:r>
              <a:rPr lang="es-ES" sz="2400" dirty="0" smtClean="0">
                <a:latin typeface="Arial Narrow" panose="020B0606020202030204" pitchFamily="34" charset="0"/>
              </a:rPr>
              <a:t>Fondos para proyectos de desarrollo local;</a:t>
            </a:r>
          </a:p>
          <a:p>
            <a:pPr marL="457200" indent="-457200">
              <a:buAutoNum type="alphaLcParenR"/>
            </a:pPr>
            <a:r>
              <a:rPr lang="es-ES" sz="2400" dirty="0" smtClean="0">
                <a:latin typeface="Arial Narrow" panose="020B0606020202030204" pitchFamily="34" charset="0"/>
              </a:rPr>
              <a:t>Fondos del Gobierno Provincial del Poder Popular;</a:t>
            </a:r>
          </a:p>
          <a:p>
            <a:pPr marL="457200" indent="-457200">
              <a:buAutoNum type="alphaLcParenR"/>
            </a:pPr>
            <a:r>
              <a:rPr lang="es-ES" sz="2400" dirty="0" smtClean="0">
                <a:latin typeface="Arial Narrow" panose="020B0606020202030204" pitchFamily="34" charset="0"/>
              </a:rPr>
              <a:t>Fondo Nacional del Medio Ambiente;</a:t>
            </a:r>
          </a:p>
          <a:p>
            <a:pPr marL="457200" indent="-457200">
              <a:buAutoNum type="alphaLcParenR"/>
            </a:pPr>
            <a:r>
              <a:rPr lang="es-ES" sz="2400" dirty="0" smtClean="0">
                <a:latin typeface="Arial Narrow" panose="020B0606020202030204" pitchFamily="34" charset="0"/>
              </a:rPr>
              <a:t>Fondo Nacional para el </a:t>
            </a:r>
            <a:r>
              <a:rPr lang="es-ES" sz="2400" dirty="0">
                <a:latin typeface="Arial Narrow" panose="020B0606020202030204" pitchFamily="34" charset="0"/>
              </a:rPr>
              <a:t>D</a:t>
            </a:r>
            <a:r>
              <a:rPr lang="es-ES" sz="2400" dirty="0" smtClean="0">
                <a:latin typeface="Arial Narrow" panose="020B0606020202030204" pitchFamily="34" charset="0"/>
              </a:rPr>
              <a:t>esarrollo Forestal;</a:t>
            </a:r>
          </a:p>
          <a:p>
            <a:pPr marL="457200" indent="-457200">
              <a:buAutoNum type="alphaLcParenR"/>
            </a:pPr>
            <a:r>
              <a:rPr lang="es-ES" sz="2400" dirty="0" smtClean="0">
                <a:latin typeface="Arial Narrow" panose="020B0606020202030204" pitchFamily="34" charset="0"/>
              </a:rPr>
              <a:t>Fondo Financiero de Ciencia e Innovación; </a:t>
            </a:r>
          </a:p>
          <a:p>
            <a:pPr marL="457200" indent="-457200">
              <a:buAutoNum type="alphaLcParenR"/>
            </a:pPr>
            <a:r>
              <a:rPr lang="es-ES" sz="2400" dirty="0" smtClean="0">
                <a:latin typeface="Arial Narrow" panose="020B0606020202030204" pitchFamily="34" charset="0"/>
              </a:rPr>
              <a:t>Fondo financiero de los programas territoriales de ciencia e innovación aprobados por los territorios; </a:t>
            </a:r>
          </a:p>
          <a:p>
            <a:pPr marL="457200" indent="-457200">
              <a:buAutoNum type="alphaLcParenR"/>
            </a:pPr>
            <a:r>
              <a:rPr lang="es-ES" sz="2400" dirty="0" smtClean="0">
                <a:latin typeface="Arial Narrow" panose="020B0606020202030204" pitchFamily="34" charset="0"/>
              </a:rPr>
              <a:t>Cooperación Internacional;</a:t>
            </a:r>
          </a:p>
          <a:p>
            <a:pPr marL="457200" indent="-457200">
              <a:buAutoNum type="alphaLcParenR"/>
            </a:pPr>
            <a:r>
              <a:rPr lang="es-ES" sz="2400" dirty="0">
                <a:latin typeface="Arial Narrow" panose="020B0606020202030204" pitchFamily="34" charset="0"/>
              </a:rPr>
              <a:t>r</a:t>
            </a:r>
            <a:r>
              <a:rPr lang="es-ES" sz="2400" dirty="0" smtClean="0">
                <a:latin typeface="Arial Narrow" panose="020B0606020202030204" pitchFamily="34" charset="0"/>
              </a:rPr>
              <a:t>ecursos financieros propios de los actores locales;</a:t>
            </a:r>
          </a:p>
          <a:p>
            <a:pPr marL="457200" indent="-457200">
              <a:buAutoNum type="alphaLcParenR"/>
            </a:pPr>
            <a:r>
              <a:rPr lang="es-ES" sz="2400" dirty="0" smtClean="0">
                <a:latin typeface="Arial Narrow" panose="020B0606020202030204" pitchFamily="34" charset="0"/>
              </a:rPr>
              <a:t>Presupuesto del Estado;</a:t>
            </a:r>
          </a:p>
          <a:p>
            <a:pPr marL="457200" indent="-457200">
              <a:buAutoNum type="alphaLcParenR"/>
            </a:pPr>
            <a:r>
              <a:rPr lang="es-ES" sz="2400" dirty="0">
                <a:latin typeface="Arial Narrow" panose="020B0606020202030204" pitchFamily="34" charset="0"/>
              </a:rPr>
              <a:t>o</a:t>
            </a:r>
            <a:r>
              <a:rPr lang="es-ES" sz="2400" dirty="0" smtClean="0">
                <a:latin typeface="Arial Narrow" panose="020B0606020202030204" pitchFamily="34" charset="0"/>
              </a:rPr>
              <a:t>tros recursos financieros provenientes del exterior; y</a:t>
            </a:r>
          </a:p>
          <a:p>
            <a:pPr marL="457200" indent="-457200">
              <a:buAutoNum type="alphaLcParenR"/>
            </a:pPr>
            <a:r>
              <a:rPr lang="es-ES" sz="2400" dirty="0">
                <a:latin typeface="Arial Narrow" panose="020B0606020202030204" pitchFamily="34" charset="0"/>
              </a:rPr>
              <a:t>c</a:t>
            </a:r>
            <a:r>
              <a:rPr lang="es-ES" sz="2400" dirty="0" smtClean="0">
                <a:latin typeface="Arial Narrow" panose="020B0606020202030204" pitchFamily="34" charset="0"/>
              </a:rPr>
              <a:t>ualquier otro recurso financiero, de conformidad con la legislación vigente.</a:t>
            </a:r>
          </a:p>
          <a:p>
            <a:pPr marL="457200" indent="-457200">
              <a:buAutoNum type="alphaLcParenR"/>
            </a:pPr>
            <a:endParaRPr lang="es-ES" sz="2400" dirty="0" smtClean="0">
              <a:latin typeface="Arial Narrow" panose="020B0606020202030204" pitchFamily="34" charset="0"/>
            </a:endParaRPr>
          </a:p>
          <a:p>
            <a:pPr marL="457200" indent="-457200">
              <a:buAutoNum type="alphaLcParenR"/>
            </a:pPr>
            <a:endParaRPr lang="es-ES" sz="2400" dirty="0" smtClean="0">
              <a:latin typeface="Arial Narrow" panose="020B0606020202030204" pitchFamily="34" charset="0"/>
            </a:endParaRPr>
          </a:p>
          <a:p>
            <a:pPr marL="457200" indent="-457200">
              <a:buAutoNum type="alphaLcParenR"/>
            </a:pPr>
            <a:endParaRPr lang="es-ES" sz="2400" dirty="0" smtClean="0">
              <a:latin typeface="Arial Narrow" panose="020B0606020202030204" pitchFamily="34" charset="0"/>
            </a:endParaRPr>
          </a:p>
          <a:p>
            <a:pPr marL="457200" indent="-457200">
              <a:buAutoNum type="alphaLcParenR"/>
            </a:pPr>
            <a:endParaRPr lang="es-ES" sz="2400" dirty="0" smtClean="0">
              <a:latin typeface="Arial Narrow" panose="020B0606020202030204" pitchFamily="34" charset="0"/>
            </a:endParaRPr>
          </a:p>
          <a:p>
            <a:pPr marL="457200" indent="-457200">
              <a:buAutoNum type="alphaLcParenR"/>
            </a:pPr>
            <a:endParaRPr lang="es-ES" sz="2400" dirty="0">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938" y="5958764"/>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402" y="5999275"/>
            <a:ext cx="1219199" cy="77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8572" y="5958764"/>
            <a:ext cx="943428" cy="81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1199" y="6070271"/>
            <a:ext cx="969963" cy="63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30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74057" y="319314"/>
            <a:ext cx="9622972" cy="6001643"/>
          </a:xfrm>
          <a:prstGeom prst="rect">
            <a:avLst/>
          </a:prstGeom>
          <a:noFill/>
        </p:spPr>
        <p:txBody>
          <a:bodyPr wrap="square" rtlCol="0">
            <a:spAutoFit/>
          </a:bodyPr>
          <a:lstStyle/>
          <a:p>
            <a:r>
              <a:rPr lang="es-ES" sz="2400" dirty="0" smtClean="0">
                <a:latin typeface="Arial Narrow" panose="020B0606020202030204" pitchFamily="34" charset="0"/>
              </a:rPr>
              <a:t>Articulo 36. </a:t>
            </a:r>
            <a:r>
              <a:rPr lang="es-ES" sz="2400" dirty="0">
                <a:latin typeface="Arial Narrow" panose="020B0606020202030204" pitchFamily="34" charset="0"/>
              </a:rPr>
              <a:t>P</a:t>
            </a:r>
            <a:r>
              <a:rPr lang="es-ES" sz="2400" dirty="0" smtClean="0">
                <a:latin typeface="Arial Narrow" panose="020B0606020202030204" pitchFamily="34" charset="0"/>
              </a:rPr>
              <a:t>ara  estimular la gestión del PDL se reconocen los siguientes </a:t>
            </a:r>
            <a:r>
              <a:rPr lang="es-ES" sz="2400" b="1" dirty="0" smtClean="0">
                <a:solidFill>
                  <a:srgbClr val="FF0000"/>
                </a:solidFill>
                <a:latin typeface="Arial Narrow" panose="020B0606020202030204" pitchFamily="34" charset="0"/>
              </a:rPr>
              <a:t>incentivos </a:t>
            </a:r>
            <a:r>
              <a:rPr lang="es-ES" sz="2400" b="1" dirty="0" smtClean="0">
                <a:solidFill>
                  <a:schemeClr val="bg2">
                    <a:lumMod val="25000"/>
                  </a:schemeClr>
                </a:solidFill>
                <a:latin typeface="Arial Narrow" panose="020B0606020202030204" pitchFamily="34" charset="0"/>
              </a:rPr>
              <a:t>(SE LISTAN SOLO ALGUNOS)</a:t>
            </a:r>
          </a:p>
          <a:p>
            <a:endParaRPr lang="es-ES" sz="2400" b="1" dirty="0" smtClean="0">
              <a:solidFill>
                <a:schemeClr val="bg2">
                  <a:lumMod val="25000"/>
                </a:schemeClr>
              </a:solidFill>
              <a:latin typeface="Arial Narrow" panose="020B0606020202030204" pitchFamily="34" charset="0"/>
            </a:endParaRPr>
          </a:p>
          <a:p>
            <a:pPr marL="457200" indent="-457200">
              <a:buAutoNum type="alphaLcParenR"/>
            </a:pPr>
            <a:r>
              <a:rPr lang="es-ES" sz="2400" b="1" u="sng" dirty="0" smtClean="0">
                <a:solidFill>
                  <a:srgbClr val="FF0000"/>
                </a:solidFill>
                <a:latin typeface="Arial Narrow" panose="020B0606020202030204" pitchFamily="34" charset="0"/>
              </a:rPr>
              <a:t>La retención del 80 % de la divisa generada por el PDL </a:t>
            </a:r>
            <a:r>
              <a:rPr lang="es-ES" sz="2400" b="1" dirty="0" smtClean="0">
                <a:solidFill>
                  <a:srgbClr val="FF0000"/>
                </a:solidFill>
                <a:latin typeface="Arial Narrow" panose="020B0606020202030204" pitchFamily="34" charset="0"/>
              </a:rPr>
              <a:t>con destino a la exportación, (…);</a:t>
            </a:r>
          </a:p>
          <a:p>
            <a:pPr marL="457200" indent="-457200">
              <a:buAutoNum type="alphaLcParenR"/>
            </a:pPr>
            <a:r>
              <a:rPr lang="es-ES" sz="2400" b="1" u="sng" dirty="0" smtClean="0">
                <a:solidFill>
                  <a:srgbClr val="FF0000"/>
                </a:solidFill>
                <a:latin typeface="Arial Narrow" panose="020B0606020202030204" pitchFamily="34" charset="0"/>
              </a:rPr>
              <a:t>La disposición del 50 % de las utilidades después de impuestos</a:t>
            </a:r>
            <a:r>
              <a:rPr lang="es-ES" sz="2400" b="1" dirty="0" smtClean="0">
                <a:solidFill>
                  <a:srgbClr val="FF0000"/>
                </a:solidFill>
                <a:latin typeface="Arial Narrow" panose="020B0606020202030204" pitchFamily="34" charset="0"/>
              </a:rPr>
              <a:t>, para distribuir en </a:t>
            </a:r>
            <a:r>
              <a:rPr lang="es-ES" sz="2400" b="1" dirty="0" smtClean="0">
                <a:solidFill>
                  <a:srgbClr val="FF0000"/>
                </a:solidFill>
                <a:latin typeface="Arial Narrow" panose="020B0606020202030204" pitchFamily="34" charset="0"/>
              </a:rPr>
              <a:t>el </a:t>
            </a:r>
            <a:r>
              <a:rPr lang="es-ES" sz="2400" b="1" dirty="0" smtClean="0">
                <a:solidFill>
                  <a:srgbClr val="FF0000"/>
                </a:solidFill>
                <a:latin typeface="Arial Narrow" panose="020B0606020202030204" pitchFamily="34" charset="0"/>
              </a:rPr>
              <a:t>propio PDL, según los mismo destinos establecidos para la empresa estatal;</a:t>
            </a:r>
          </a:p>
          <a:p>
            <a:pPr marL="457200" indent="-457200">
              <a:buAutoNum type="alphaLcParenR"/>
            </a:pPr>
            <a:r>
              <a:rPr lang="es-ES" sz="2400" b="1" u="sng" dirty="0" smtClean="0">
                <a:solidFill>
                  <a:srgbClr val="FF0000"/>
                </a:solidFill>
                <a:latin typeface="Arial Narrow" panose="020B0606020202030204" pitchFamily="34" charset="0"/>
              </a:rPr>
              <a:t>La definición entre las </a:t>
            </a:r>
            <a:r>
              <a:rPr lang="es-ES" sz="2400" b="1" dirty="0" smtClean="0">
                <a:solidFill>
                  <a:srgbClr val="FF0000"/>
                </a:solidFill>
                <a:latin typeface="Arial Narrow" panose="020B0606020202030204" pitchFamily="34" charset="0"/>
              </a:rPr>
              <a:t>partes del otro 50 % de las utilidades a partir de su responsabilidad social, aportando al CAM el por ciento fijado en el momento de la aprobación del proyecto;</a:t>
            </a:r>
          </a:p>
          <a:p>
            <a:pPr marL="457200" indent="-457200">
              <a:buAutoNum type="alphaLcParenR"/>
            </a:pPr>
            <a:r>
              <a:rPr lang="es-ES" sz="2400" b="1" dirty="0" smtClean="0">
                <a:solidFill>
                  <a:srgbClr val="FF0000"/>
                </a:solidFill>
                <a:latin typeface="Arial Narrow" panose="020B0606020202030204" pitchFamily="34" charset="0"/>
              </a:rPr>
              <a:t>El </a:t>
            </a:r>
            <a:r>
              <a:rPr lang="es-ES" sz="2400" b="1" u="sng" dirty="0" smtClean="0">
                <a:solidFill>
                  <a:srgbClr val="FF0000"/>
                </a:solidFill>
                <a:latin typeface="Arial Narrow" panose="020B0606020202030204" pitchFamily="34" charset="0"/>
              </a:rPr>
              <a:t>reaprovisionamiento</a:t>
            </a:r>
            <a:r>
              <a:rPr lang="es-ES" sz="2400" b="1" dirty="0" smtClean="0">
                <a:solidFill>
                  <a:srgbClr val="FF0000"/>
                </a:solidFill>
                <a:latin typeface="Arial Narrow" panose="020B0606020202030204" pitchFamily="34" charset="0"/>
              </a:rPr>
              <a:t> </a:t>
            </a:r>
            <a:r>
              <a:rPr lang="es-ES" sz="2400" b="1" dirty="0" smtClean="0">
                <a:solidFill>
                  <a:srgbClr val="FF0000"/>
                </a:solidFill>
                <a:latin typeface="Arial Narrow" panose="020B0606020202030204" pitchFamily="34" charset="0"/>
              </a:rPr>
              <a:t>del PDL, y los proyectos sociales que acompañe </a:t>
            </a:r>
            <a:r>
              <a:rPr lang="es-ES" sz="2400" b="1" u="sng" dirty="0" smtClean="0">
                <a:solidFill>
                  <a:srgbClr val="FF0000"/>
                </a:solidFill>
                <a:latin typeface="Arial Narrow" panose="020B0606020202030204" pitchFamily="34" charset="0"/>
              </a:rPr>
              <a:t>en el mercado mayorista</a:t>
            </a:r>
            <a:r>
              <a:rPr lang="es-ES" sz="2400" b="1" dirty="0" smtClean="0">
                <a:solidFill>
                  <a:srgbClr val="FF0000"/>
                </a:solidFill>
                <a:latin typeface="Arial Narrow" panose="020B0606020202030204" pitchFamily="34" charset="0"/>
              </a:rPr>
              <a:t> y, de ser necesario, el minorista</a:t>
            </a:r>
          </a:p>
          <a:p>
            <a:pPr marL="457200" indent="-457200">
              <a:buAutoNum type="alphaLcParenR"/>
            </a:pPr>
            <a:r>
              <a:rPr lang="es-ES" sz="2400" b="1" u="sng" dirty="0" smtClean="0">
                <a:solidFill>
                  <a:srgbClr val="FF0000"/>
                </a:solidFill>
                <a:latin typeface="Arial Narrow" panose="020B0606020202030204" pitchFamily="34" charset="0"/>
              </a:rPr>
              <a:t>La aplicación de un tratamiento tributario y de precios diferenciado</a:t>
            </a:r>
            <a:r>
              <a:rPr lang="es-ES" sz="2400" b="1" dirty="0" smtClean="0">
                <a:solidFill>
                  <a:srgbClr val="FF0000"/>
                </a:solidFill>
                <a:latin typeface="Arial Narrow" panose="020B0606020202030204" pitchFamily="34" charset="0"/>
              </a:rPr>
              <a:t>, este último por acuerdo entre las partes, siempre que no genere subsidios</a:t>
            </a:r>
          </a:p>
          <a:p>
            <a:pPr marL="457200" indent="-457200">
              <a:buAutoNum type="alphaLcParenR"/>
            </a:pPr>
            <a:endParaRPr lang="es-ES" sz="2400" b="1" dirty="0">
              <a:solidFill>
                <a:srgbClr val="FF0000"/>
              </a:solidFill>
              <a:latin typeface="Arial Narrow" panose="020B0606020202030204" pitchFamily="34" charset="0"/>
            </a:endParaRPr>
          </a:p>
        </p:txBody>
      </p:sp>
      <p:pic>
        <p:nvPicPr>
          <p:cNvPr id="5" name="Imagen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130" y="5891593"/>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611" y="5891592"/>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4802" y="5891592"/>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3455" y="5899926"/>
            <a:ext cx="969963" cy="7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389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78857" y="1349829"/>
            <a:ext cx="9361714" cy="4154984"/>
          </a:xfrm>
          <a:prstGeom prst="rect">
            <a:avLst/>
          </a:prstGeom>
          <a:noFill/>
        </p:spPr>
        <p:txBody>
          <a:bodyPr wrap="square" rtlCol="0">
            <a:spAutoFit/>
          </a:bodyPr>
          <a:lstStyle/>
          <a:p>
            <a:r>
              <a:rPr lang="es-ES" sz="2400" b="1" dirty="0" smtClean="0">
                <a:solidFill>
                  <a:srgbClr val="FF0000"/>
                </a:solidFill>
                <a:latin typeface="Arial Narrow" panose="020B0606020202030204" pitchFamily="34" charset="0"/>
              </a:rPr>
              <a:t>DISPOSICIONES FINALES </a:t>
            </a:r>
          </a:p>
          <a:p>
            <a:endParaRPr lang="es-ES" sz="2400" b="1" dirty="0" smtClean="0">
              <a:solidFill>
                <a:srgbClr val="FF0000"/>
              </a:solidFill>
              <a:latin typeface="Arial Narrow" panose="020B0606020202030204" pitchFamily="34" charset="0"/>
            </a:endParaRPr>
          </a:p>
          <a:p>
            <a:pPr algn="just"/>
            <a:r>
              <a:rPr lang="es-ES" sz="2400" dirty="0" smtClean="0">
                <a:latin typeface="Arial Narrow" panose="020B0606020202030204" pitchFamily="34" charset="0"/>
              </a:rPr>
              <a:t>PRIMERA</a:t>
            </a:r>
            <a:r>
              <a:rPr lang="es-ES" sz="2400" dirty="0" smtClean="0">
                <a:solidFill>
                  <a:srgbClr val="FF0000"/>
                </a:solidFill>
                <a:latin typeface="Arial Narrow" panose="020B0606020202030204" pitchFamily="34" charset="0"/>
              </a:rPr>
              <a:t>: </a:t>
            </a:r>
            <a:r>
              <a:rPr lang="es-ES" sz="2400" dirty="0" smtClean="0">
                <a:latin typeface="Arial Narrow" panose="020B0606020202030204" pitchFamily="34" charset="0"/>
              </a:rPr>
              <a:t>El CAM, en un término de 180 días a partir de la entrada en vigor del Decreto,  </a:t>
            </a:r>
            <a:r>
              <a:rPr lang="es-ES" sz="2400" b="1" dirty="0" smtClean="0">
                <a:latin typeface="Arial Narrow" panose="020B0606020202030204" pitchFamily="34" charset="0"/>
              </a:rPr>
              <a:t>evalúa</a:t>
            </a:r>
            <a:r>
              <a:rPr lang="es-ES" sz="2400" dirty="0" smtClean="0">
                <a:latin typeface="Arial Narrow" panose="020B0606020202030204" pitchFamily="34" charset="0"/>
              </a:rPr>
              <a:t> los PDL aprobados con anterioridad a la entrada en vigor del Decreto, y </a:t>
            </a:r>
            <a:r>
              <a:rPr lang="es-ES" sz="2400" b="1" dirty="0" smtClean="0">
                <a:latin typeface="Arial Narrow" panose="020B0606020202030204" pitchFamily="34" charset="0"/>
              </a:rPr>
              <a:t>RATIFICA</a:t>
            </a:r>
            <a:r>
              <a:rPr lang="es-ES" sz="2400" dirty="0" smtClean="0">
                <a:latin typeface="Arial Narrow" panose="020B0606020202030204" pitchFamily="34" charset="0"/>
              </a:rPr>
              <a:t> mediante acuerdo aquellos que, por los resultados obtenido e impactos,  tributan al desarrollo económico y social del territorio.</a:t>
            </a:r>
          </a:p>
          <a:p>
            <a:pPr algn="just"/>
            <a:endParaRPr lang="es-ES" sz="2400" dirty="0" smtClean="0">
              <a:solidFill>
                <a:srgbClr val="FF0000"/>
              </a:solidFill>
              <a:latin typeface="Arial Narrow" panose="020B0606020202030204" pitchFamily="34" charset="0"/>
            </a:endParaRPr>
          </a:p>
          <a:p>
            <a:pPr algn="just"/>
            <a:r>
              <a:rPr lang="es-ES" sz="2400" dirty="0" smtClean="0">
                <a:latin typeface="Arial Narrow" panose="020B0606020202030204" pitchFamily="34" charset="0"/>
              </a:rPr>
              <a:t>TERCERA: Los ministros de Economía y Planificación, y de Finanzas y Precios, así como el Ministro-Presidente del BCC EMITEN las </a:t>
            </a:r>
            <a:r>
              <a:rPr lang="es-ES" sz="2400" dirty="0" smtClean="0">
                <a:solidFill>
                  <a:srgbClr val="FF0000"/>
                </a:solidFill>
                <a:latin typeface="Arial Narrow" panose="020B0606020202030204" pitchFamily="34" charset="0"/>
              </a:rPr>
              <a:t>disposiciones normativas necesarias para la implementación del Decreto</a:t>
            </a:r>
            <a:r>
              <a:rPr lang="es-ES" sz="2400" dirty="0" smtClean="0">
                <a:latin typeface="Arial Narrow" panose="020B0606020202030204" pitchFamily="34" charset="0"/>
              </a:rPr>
              <a:t>, en un término de hasta 30 días naturales a partir de su publicación</a:t>
            </a:r>
            <a:endParaRPr lang="es-ES" sz="2400" dirty="0">
              <a:latin typeface="Arial Narrow" panose="020B0606020202030204" pitchFamily="34" charset="0"/>
            </a:endParaRPr>
          </a:p>
        </p:txBody>
      </p:sp>
      <p:pic>
        <p:nvPicPr>
          <p:cNvPr id="5"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904" y="5770618"/>
            <a:ext cx="957262"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8213" y="5770618"/>
            <a:ext cx="1219199" cy="8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05029" y="5828676"/>
            <a:ext cx="835703" cy="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76239" y="5828676"/>
            <a:ext cx="969963" cy="6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303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2621</Words>
  <Application>Microsoft Office PowerPoint</Application>
  <PresentationFormat>Panorámica</PresentationFormat>
  <Paragraphs>223</Paragraphs>
  <Slides>29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Malgun Gothic</vt:lpstr>
      <vt:lpstr>Arial</vt:lpstr>
      <vt:lpstr>Arial Black</vt:lpstr>
      <vt:lpstr>Arial Narrow</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176</cp:revision>
  <dcterms:created xsi:type="dcterms:W3CDTF">2021-06-02T02:38:22Z</dcterms:created>
  <dcterms:modified xsi:type="dcterms:W3CDTF">2021-07-16T05:51:36Z</dcterms:modified>
</cp:coreProperties>
</file>